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7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8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77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7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31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0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6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5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0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B0C02-C8D0-45CC-97BC-919668D7862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3E6EC-814A-47F2-AB4C-83122809FD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4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1200" y="1619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4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ES" sz="4400" dirty="0" smtClean="0">
                <a:solidFill>
                  <a:srgbClr val="FF0000"/>
                </a:solidFill>
              </a:rPr>
              <a:t>Valorización de invertebrados marinos infrautilizados con interés en alimentación funcional (</a:t>
            </a:r>
            <a:r>
              <a:rPr lang="es-ES" sz="4400" b="1" dirty="0" err="1" smtClean="0">
                <a:solidFill>
                  <a:srgbClr val="FF0000"/>
                </a:solidFill>
              </a:rPr>
              <a:t>MarInvFood</a:t>
            </a:r>
            <a:r>
              <a:rPr lang="es-ES" sz="4400" dirty="0" smtClean="0">
                <a:solidFill>
                  <a:srgbClr val="FF0000"/>
                </a:solidFill>
              </a:rPr>
              <a:t>) </a:t>
            </a:r>
          </a:p>
          <a:p>
            <a:pPr marL="0" indent="0" algn="ctr">
              <a:buNone/>
            </a:pPr>
            <a:r>
              <a:rPr lang="es-ES" sz="4400" dirty="0" smtClean="0">
                <a:solidFill>
                  <a:srgbClr val="FF0000"/>
                </a:solidFill>
              </a:rPr>
              <a:t>Sept. 2021-Sept. 2024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5311170"/>
            <a:ext cx="5796523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Dr. Oscar Martínez Alvarez</a:t>
            </a:r>
          </a:p>
          <a:p>
            <a:r>
              <a:rPr lang="en-US" sz="2800" b="1" dirty="0" smtClean="0"/>
              <a:t>Dra. M. Elvira López Caballero</a:t>
            </a:r>
          </a:p>
          <a:p>
            <a:r>
              <a:rPr lang="en-US" b="1" dirty="0" smtClean="0"/>
              <a:t>Instituto de </a:t>
            </a:r>
            <a:r>
              <a:rPr lang="en-US" b="1" dirty="0" err="1" smtClean="0"/>
              <a:t>Ciencia</a:t>
            </a:r>
            <a:r>
              <a:rPr lang="en-US" b="1" dirty="0" smtClean="0"/>
              <a:t> y </a:t>
            </a:r>
            <a:r>
              <a:rPr lang="en-US" b="1" dirty="0" err="1" smtClean="0"/>
              <a:t>Tecnología</a:t>
            </a:r>
            <a:r>
              <a:rPr lang="en-US" b="1" dirty="0" smtClean="0"/>
              <a:t> de Alimentos y </a:t>
            </a:r>
            <a:r>
              <a:rPr lang="en-US" b="1" dirty="0" err="1" smtClean="0"/>
              <a:t>Nutrición</a:t>
            </a:r>
            <a:endParaRPr lang="en-US" b="1" dirty="0" smtClean="0"/>
          </a:p>
          <a:p>
            <a:r>
              <a:rPr lang="en-US" b="1" dirty="0" smtClean="0"/>
              <a:t>(ICTAN, CSIC)</a:t>
            </a:r>
            <a:endParaRPr lang="en-US" b="1" dirty="0"/>
          </a:p>
        </p:txBody>
      </p:sp>
      <p:sp>
        <p:nvSpPr>
          <p:cNvPr id="7" name="Rectángulo 6"/>
          <p:cNvSpPr/>
          <p:nvPr/>
        </p:nvSpPr>
        <p:spPr>
          <a:xfrm>
            <a:off x="8166100" y="5141893"/>
            <a:ext cx="4127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PID2020-116142RB-I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financiado 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MCIN/ AEI /10.13039/501100011033 	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100" y="5770424"/>
            <a:ext cx="3873500" cy="108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4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900" y="203994"/>
            <a:ext cx="10932622" cy="4351338"/>
          </a:xfrm>
        </p:spPr>
        <p:txBody>
          <a:bodyPr>
            <a:noAutofit/>
          </a:bodyPr>
          <a:lstStyle/>
          <a:p>
            <a:r>
              <a:rPr lang="en-US" sz="2200" b="1" dirty="0" smtClean="0"/>
              <a:t>Instituto de </a:t>
            </a:r>
            <a:r>
              <a:rPr lang="en-US" sz="2200" b="1" dirty="0" err="1" smtClean="0"/>
              <a:t>Ciencia</a:t>
            </a:r>
            <a:r>
              <a:rPr lang="en-US" sz="2200" b="1" dirty="0" smtClean="0"/>
              <a:t> y </a:t>
            </a:r>
            <a:r>
              <a:rPr lang="en-US" sz="2200" b="1" dirty="0" err="1" smtClean="0"/>
              <a:t>Tecnología</a:t>
            </a:r>
            <a:r>
              <a:rPr lang="en-US" sz="2200" b="1" dirty="0" smtClean="0"/>
              <a:t> de Alimentos y </a:t>
            </a:r>
            <a:r>
              <a:rPr lang="en-US" sz="2200" b="1" dirty="0" err="1" smtClean="0"/>
              <a:t>Nutrición</a:t>
            </a:r>
            <a:r>
              <a:rPr lang="en-US" sz="2200" b="1" dirty="0" smtClean="0"/>
              <a:t> (ICTAN, CSIC)</a:t>
            </a:r>
          </a:p>
          <a:p>
            <a:pPr marL="457200" lvl="1" indent="0">
              <a:buNone/>
            </a:pPr>
            <a:r>
              <a:rPr lang="en-US" sz="2200" u="sng" dirty="0" smtClean="0">
                <a:solidFill>
                  <a:srgbClr val="0070C0"/>
                </a:solidFill>
              </a:rPr>
              <a:t>Dr. Oscar Martínez Alvarez (</a:t>
            </a:r>
            <a:r>
              <a:rPr lang="en-US" sz="2200" u="sng" dirty="0" err="1" smtClean="0">
                <a:solidFill>
                  <a:srgbClr val="0070C0"/>
                </a:solidFill>
              </a:rPr>
              <a:t>Investigador</a:t>
            </a:r>
            <a:r>
              <a:rPr lang="en-US" sz="2200" u="sng" dirty="0" smtClean="0">
                <a:solidFill>
                  <a:srgbClr val="0070C0"/>
                </a:solidFill>
              </a:rPr>
              <a:t> Principal)</a:t>
            </a:r>
          </a:p>
          <a:p>
            <a:pPr marL="457200" lvl="1" indent="0">
              <a:buNone/>
            </a:pPr>
            <a:r>
              <a:rPr lang="en-US" sz="2200" u="sng" dirty="0" smtClean="0">
                <a:solidFill>
                  <a:srgbClr val="0070C0"/>
                </a:solidFill>
              </a:rPr>
              <a:t>Dra. María Elvira López Caballero (</a:t>
            </a:r>
            <a:r>
              <a:rPr lang="en-US" sz="2200" u="sng" dirty="0" err="1" smtClean="0">
                <a:solidFill>
                  <a:srgbClr val="0070C0"/>
                </a:solidFill>
              </a:rPr>
              <a:t>Investigadora</a:t>
            </a:r>
            <a:r>
              <a:rPr lang="en-US" sz="2200" u="sng" dirty="0" smtClean="0">
                <a:solidFill>
                  <a:srgbClr val="0070C0"/>
                </a:solidFill>
              </a:rPr>
              <a:t> Principal)</a:t>
            </a: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Inv. Marta María Calvo </a:t>
            </a:r>
            <a:endParaRPr lang="en-US" sz="22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Prof</a:t>
            </a:r>
            <a:r>
              <a:rPr lang="en-US" sz="2200" dirty="0" smtClean="0">
                <a:solidFill>
                  <a:srgbClr val="0070C0"/>
                </a:solidFill>
              </a:rPr>
              <a:t>. Inv. Carmen Gómez </a:t>
            </a:r>
            <a:endParaRPr lang="en-US" sz="22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Prof</a:t>
            </a:r>
            <a:r>
              <a:rPr lang="en-US" sz="2200" dirty="0" smtClean="0">
                <a:solidFill>
                  <a:srgbClr val="0070C0"/>
                </a:solidFill>
              </a:rPr>
              <a:t>. Inv. Pilar </a:t>
            </a:r>
            <a:r>
              <a:rPr lang="en-US" sz="2200" dirty="0" smtClean="0">
                <a:solidFill>
                  <a:srgbClr val="0070C0"/>
                </a:solidFill>
              </a:rPr>
              <a:t>Montero</a:t>
            </a:r>
          </a:p>
          <a:p>
            <a:pPr marL="457200" lvl="1" indent="0">
              <a:buNone/>
            </a:pPr>
            <a:endParaRPr lang="en-US" sz="2200" b="1" dirty="0" smtClean="0">
              <a:solidFill>
                <a:srgbClr val="0070C0"/>
              </a:solidFill>
            </a:endParaRPr>
          </a:p>
          <a:p>
            <a:r>
              <a:rPr lang="en-US" sz="2200" b="1" dirty="0" smtClean="0"/>
              <a:t>Universidad de Vigo (Departamento </a:t>
            </a:r>
            <a:r>
              <a:rPr lang="en-US" sz="2200" b="1" dirty="0" err="1" smtClean="0"/>
              <a:t>Física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Aplicada</a:t>
            </a:r>
            <a:r>
              <a:rPr lang="en-US" sz="2200" b="1" dirty="0" smtClean="0"/>
              <a:t>)</a:t>
            </a: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Prof. Univ. Clara Tovar</a:t>
            </a:r>
          </a:p>
          <a:p>
            <a:pPr marL="457200" lvl="1" indent="0">
              <a:buNone/>
            </a:pPr>
            <a:endParaRPr lang="en-US" sz="2200" dirty="0" smtClean="0">
              <a:solidFill>
                <a:srgbClr val="0070C0"/>
              </a:solidFill>
            </a:endParaRPr>
          </a:p>
          <a:p>
            <a:r>
              <a:rPr lang="en-US" sz="2200" b="1" dirty="0" smtClean="0"/>
              <a:t>Universidad </a:t>
            </a:r>
            <a:r>
              <a:rPr lang="en-US" sz="2200" b="1" dirty="0" err="1" smtClean="0"/>
              <a:t>Pública</a:t>
            </a:r>
            <a:r>
              <a:rPr lang="en-US" sz="2200" b="1" dirty="0" smtClean="0"/>
              <a:t> de Navarra (</a:t>
            </a:r>
            <a:r>
              <a:rPr lang="en-US" sz="2200" b="1" dirty="0"/>
              <a:t>A</a:t>
            </a:r>
            <a:r>
              <a:rPr lang="en-US" sz="2200" b="1" dirty="0" smtClean="0"/>
              <a:t>rea </a:t>
            </a:r>
            <a:r>
              <a:rPr lang="en-US" sz="2200" b="1" dirty="0" err="1" smtClean="0"/>
              <a:t>Tecnología</a:t>
            </a:r>
            <a:r>
              <a:rPr lang="en-US" sz="2200" b="1" dirty="0" smtClean="0"/>
              <a:t> de Alimentos)</a:t>
            </a:r>
          </a:p>
          <a:p>
            <a:pPr marL="457200" lvl="1" indent="0">
              <a:buNone/>
            </a:pPr>
            <a:r>
              <a:rPr lang="pt-BR" sz="2200" dirty="0" smtClean="0">
                <a:solidFill>
                  <a:srgbClr val="0070C0"/>
                </a:solidFill>
              </a:rPr>
              <a:t>Cat. Juan Ignacio </a:t>
            </a:r>
            <a:r>
              <a:rPr lang="pt-BR" sz="2200" dirty="0" err="1" smtClean="0">
                <a:solidFill>
                  <a:srgbClr val="0070C0"/>
                </a:solidFill>
              </a:rPr>
              <a:t>Maté</a:t>
            </a:r>
            <a:endParaRPr lang="pt-BR" sz="22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pt-BR" sz="2200" dirty="0" smtClean="0">
                <a:solidFill>
                  <a:srgbClr val="0070C0"/>
                </a:solidFill>
              </a:rPr>
              <a:t>Prof. Univ. Teresa Fernández </a:t>
            </a:r>
          </a:p>
          <a:p>
            <a:pPr marL="457200" lvl="1" indent="0">
              <a:buNone/>
            </a:pPr>
            <a:endParaRPr lang="en-US" sz="2200" dirty="0" smtClean="0">
              <a:solidFill>
                <a:srgbClr val="0070C0"/>
              </a:solidFill>
            </a:endParaRPr>
          </a:p>
          <a:p>
            <a:r>
              <a:rPr lang="en-US" sz="2200" b="1" dirty="0" smtClean="0"/>
              <a:t>Universidad de Cádiz (</a:t>
            </a:r>
            <a:r>
              <a:rPr lang="es-ES" sz="2200" b="1" dirty="0" smtClean="0"/>
              <a:t>Departamento Ingeniería Química y Tecnología de Alimentos)</a:t>
            </a:r>
            <a:endParaRPr lang="en-US" sz="2200" b="1" dirty="0" smtClean="0"/>
          </a:p>
          <a:p>
            <a:pPr marL="457200" lvl="1" indent="0">
              <a:buNone/>
            </a:pPr>
            <a:r>
              <a:rPr lang="pt-BR" sz="2200" dirty="0" smtClean="0">
                <a:solidFill>
                  <a:srgbClr val="0070C0"/>
                </a:solidFill>
              </a:rPr>
              <a:t>Prof. Univ. Ana Roldán</a:t>
            </a:r>
          </a:p>
          <a:p>
            <a:pPr marL="457200" lvl="1" indent="0">
              <a:buNone/>
            </a:pPr>
            <a:r>
              <a:rPr lang="pt-BR" sz="2200" dirty="0" smtClean="0">
                <a:solidFill>
                  <a:srgbClr val="0070C0"/>
                </a:solidFill>
              </a:rPr>
              <a:t>Prof. Univ. Víctor </a:t>
            </a:r>
            <a:r>
              <a:rPr lang="pt-BR" sz="2200" dirty="0" err="1" smtClean="0">
                <a:solidFill>
                  <a:srgbClr val="0070C0"/>
                </a:solidFill>
              </a:rPr>
              <a:t>Palacios</a:t>
            </a:r>
            <a:r>
              <a:rPr lang="pt-BR" sz="2200" dirty="0" smtClean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200" dirty="0" smtClean="0"/>
          </a:p>
          <a:p>
            <a:endParaRPr lang="en-US" sz="22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3" t="32994" r="6976" b="9797"/>
          <a:stretch/>
        </p:blipFill>
        <p:spPr>
          <a:xfrm>
            <a:off x="7955281" y="720827"/>
            <a:ext cx="2456791" cy="162465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079" y="2572081"/>
            <a:ext cx="1095202" cy="10952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16321" b="18175"/>
          <a:stretch/>
        </p:blipFill>
        <p:spPr>
          <a:xfrm>
            <a:off x="7870386" y="4120487"/>
            <a:ext cx="1510146" cy="9892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20855"/>
          <a:stretch/>
        </p:blipFill>
        <p:spPr>
          <a:xfrm>
            <a:off x="8150907" y="5943600"/>
            <a:ext cx="1960488" cy="7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2010405"/>
            <a:ext cx="4838700" cy="21431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985" y="2274725"/>
            <a:ext cx="4417315" cy="16240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20241" b="11739"/>
          <a:stretch/>
        </p:blipFill>
        <p:spPr>
          <a:xfrm>
            <a:off x="10079734" y="3813805"/>
            <a:ext cx="1643062" cy="11176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418" y="5809873"/>
            <a:ext cx="1533368" cy="8143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663" y="4153530"/>
            <a:ext cx="1204911" cy="120491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880" y="4388249"/>
            <a:ext cx="2365375" cy="2365375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-90489" y="136987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D</a:t>
            </a:r>
            <a:r>
              <a:rPr lang="es-ES" sz="2400" b="1" dirty="0" smtClean="0">
                <a:solidFill>
                  <a:srgbClr val="FF0000"/>
                </a:solidFill>
              </a:rPr>
              <a:t>iversificación de cultivos marinos en el sector de la acuicultura integrada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6564311" y="1369875"/>
            <a:ext cx="562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Algas de producción ecológica y otros productos del mar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2697860" y="429432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Desarrollo de productos </a:t>
            </a:r>
            <a:r>
              <a:rPr lang="es-ES" sz="2400" b="1" dirty="0" smtClean="0">
                <a:solidFill>
                  <a:srgbClr val="FF0000"/>
                </a:solidFill>
              </a:rPr>
              <a:t>pesqueros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Participación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empresas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Entes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Promotores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Observadores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4787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7861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Situación</a:t>
            </a:r>
            <a:r>
              <a:rPr lang="en-US" b="1" dirty="0" smtClean="0"/>
              <a:t> actual: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4548" y="1325563"/>
            <a:ext cx="11967096" cy="5382808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70C0"/>
                </a:solidFill>
              </a:rPr>
              <a:t>Cambios</a:t>
            </a:r>
            <a:r>
              <a:rPr lang="en-US" dirty="0" smtClean="0">
                <a:solidFill>
                  <a:srgbClr val="0070C0"/>
                </a:solidFill>
              </a:rPr>
              <a:t> en la </a:t>
            </a:r>
            <a:r>
              <a:rPr lang="en-US" dirty="0" err="1" smtClean="0">
                <a:solidFill>
                  <a:srgbClr val="0070C0"/>
                </a:solidFill>
              </a:rPr>
              <a:t>demanda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alimentos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por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los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consumidores</a:t>
            </a:r>
            <a:r>
              <a:rPr lang="en-US" dirty="0" smtClean="0">
                <a:solidFill>
                  <a:srgbClr val="0070C0"/>
                </a:solidFill>
              </a:rPr>
              <a:t>: 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</a:rPr>
              <a:t>	</a:t>
            </a:r>
            <a:r>
              <a:rPr lang="en-US" dirty="0" err="1" smtClean="0"/>
              <a:t>Sanos</a:t>
            </a:r>
            <a:r>
              <a:rPr lang="en-US" dirty="0" smtClean="0"/>
              <a:t>		</a:t>
            </a:r>
            <a:r>
              <a:rPr lang="en-US" dirty="0" err="1" smtClean="0"/>
              <a:t>Seguros</a:t>
            </a:r>
            <a:r>
              <a:rPr lang="en-US" dirty="0" smtClean="0"/>
              <a:t>		</a:t>
            </a:r>
            <a:r>
              <a:rPr lang="en-US" dirty="0" err="1" smtClean="0"/>
              <a:t>Sostenibles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>
                <a:solidFill>
                  <a:srgbClr val="0070C0"/>
                </a:solidFill>
              </a:rPr>
              <a:t>Industria</a:t>
            </a:r>
            <a:r>
              <a:rPr lang="en-US" dirty="0" smtClean="0">
                <a:solidFill>
                  <a:srgbClr val="0070C0"/>
                </a:solidFill>
              </a:rPr>
              <a:t>: </a:t>
            </a:r>
            <a:r>
              <a:rPr lang="en-US" dirty="0" err="1" smtClean="0">
                <a:solidFill>
                  <a:srgbClr val="0070C0"/>
                </a:solidFill>
              </a:rPr>
              <a:t>consciente</a:t>
            </a:r>
            <a:r>
              <a:rPr lang="en-US" dirty="0" smtClean="0">
                <a:solidFill>
                  <a:srgbClr val="0070C0"/>
                </a:solidFill>
              </a:rPr>
              <a:t> de la </a:t>
            </a:r>
            <a:r>
              <a:rPr lang="en-US" dirty="0" err="1" smtClean="0">
                <a:solidFill>
                  <a:srgbClr val="0070C0"/>
                </a:solidFill>
              </a:rPr>
              <a:t>demanda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Invertebrados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marinos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como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fuente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de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ingredientes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bioactivos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y/o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tecnológicos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189" y="513442"/>
            <a:ext cx="2909455" cy="18065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33" y="3446340"/>
            <a:ext cx="2194898" cy="191168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128" y="3446340"/>
            <a:ext cx="2403341" cy="189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1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41378"/>
            <a:ext cx="12192000" cy="88958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¿</a:t>
            </a:r>
            <a:r>
              <a:rPr lang="en-US" sz="3600" b="1" dirty="0" err="1" smtClean="0"/>
              <a:t>Qué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invertebrados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marinos</a:t>
            </a:r>
            <a:r>
              <a:rPr lang="en-US" sz="3600" b="1" dirty="0"/>
              <a:t> </a:t>
            </a:r>
            <a:r>
              <a:rPr lang="en-US" sz="3600" b="1" dirty="0" err="1" smtClean="0"/>
              <a:t>podrían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fuente</a:t>
            </a:r>
            <a:r>
              <a:rPr lang="en-US" sz="3600" b="1" dirty="0" smtClean="0"/>
              <a:t> de </a:t>
            </a:r>
            <a:br>
              <a:rPr lang="en-US" sz="3600" b="1" dirty="0" smtClean="0"/>
            </a:br>
            <a:r>
              <a:rPr lang="en-US" sz="3600" b="1" dirty="0" err="1" smtClean="0"/>
              <a:t>ingredientes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bioactivos</a:t>
            </a:r>
            <a:r>
              <a:rPr lang="en-US" sz="3600" b="1" dirty="0" smtClean="0"/>
              <a:t> y/o </a:t>
            </a:r>
            <a:r>
              <a:rPr lang="en-US" sz="3600" b="1" dirty="0" err="1" smtClean="0"/>
              <a:t>tecnológicos</a:t>
            </a:r>
            <a:r>
              <a:rPr lang="en-US" sz="3600" b="1" dirty="0" smtClean="0"/>
              <a:t>? </a:t>
            </a:r>
            <a:endParaRPr lang="en-U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180408"/>
            <a:ext cx="12192000" cy="5677592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Pesca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extractiva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en-US" sz="2000" dirty="0" err="1" smtClean="0"/>
              <a:t>Sobreexplotación</a:t>
            </a:r>
            <a:r>
              <a:rPr lang="en-US" sz="2000" dirty="0" smtClean="0"/>
              <a:t>, </a:t>
            </a:r>
            <a:r>
              <a:rPr lang="en-US" sz="2000" dirty="0" err="1" smtClean="0"/>
              <a:t>pero</a:t>
            </a:r>
            <a:r>
              <a:rPr lang="en-US" sz="2000" dirty="0" smtClean="0"/>
              <a:t> n</a:t>
            </a:r>
            <a:r>
              <a:rPr lang="en-US" sz="2000" dirty="0" smtClean="0"/>
              <a:t>o se </a:t>
            </a:r>
            <a:r>
              <a:rPr lang="en-US" sz="2000" dirty="0" err="1" smtClean="0"/>
              <a:t>aprovechan</a:t>
            </a:r>
            <a:r>
              <a:rPr lang="en-US" sz="2000" dirty="0" smtClean="0"/>
              <a:t> </a:t>
            </a:r>
            <a:r>
              <a:rPr lang="en-US" sz="2000" dirty="0" err="1" smtClean="0"/>
              <a:t>invertebrados</a:t>
            </a:r>
            <a:r>
              <a:rPr lang="en-US" sz="2000" dirty="0" smtClean="0"/>
              <a:t> </a:t>
            </a:r>
            <a:r>
              <a:rPr lang="en-US" sz="2000" b="1" dirty="0" err="1" smtClean="0"/>
              <a:t>capturados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accidentalmente</a:t>
            </a:r>
            <a:r>
              <a:rPr lang="en-US" sz="2000" b="1" dirty="0" smtClean="0"/>
              <a:t> </a:t>
            </a:r>
            <a:r>
              <a:rPr lang="en-US" sz="2000" dirty="0" smtClean="0"/>
              <a:t>y que </a:t>
            </a:r>
            <a:r>
              <a:rPr lang="en-US" sz="2000" dirty="0" err="1" smtClean="0"/>
              <a:t>mueren</a:t>
            </a:r>
            <a:r>
              <a:rPr lang="en-US" sz="2000" dirty="0" smtClean="0"/>
              <a:t> </a:t>
            </a:r>
            <a:r>
              <a:rPr lang="en-US" sz="2000" dirty="0" err="1" smtClean="0"/>
              <a:t>postcaptura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  </a:t>
            </a:r>
            <a:r>
              <a:rPr lang="en-US" sz="2000" dirty="0" err="1" smtClean="0"/>
              <a:t>Especies</a:t>
            </a:r>
            <a:r>
              <a:rPr lang="en-US" sz="2000" dirty="0" smtClean="0"/>
              <a:t> </a:t>
            </a:r>
            <a:r>
              <a:rPr lang="en-US" sz="2000" dirty="0" err="1" smtClean="0"/>
              <a:t>capturadas</a:t>
            </a:r>
            <a:r>
              <a:rPr lang="en-US" sz="2000" dirty="0" smtClean="0"/>
              <a:t> de </a:t>
            </a:r>
            <a:r>
              <a:rPr lang="en-US" sz="2000" dirty="0" err="1" smtClean="0"/>
              <a:t>poco</a:t>
            </a:r>
            <a:r>
              <a:rPr lang="en-US" sz="2000" dirty="0" smtClean="0"/>
              <a:t> valor (</a:t>
            </a:r>
            <a:r>
              <a:rPr lang="en-US" sz="2000" dirty="0" err="1" smtClean="0"/>
              <a:t>caldos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Acuicultura</a:t>
            </a:r>
            <a:endParaRPr lang="en-US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 smtClean="0">
                <a:sym typeface="Wingdings" panose="05000000000000000000" pitchFamily="2" charset="2"/>
              </a:rPr>
              <a:t>		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		</a:t>
            </a: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	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	</a:t>
            </a:r>
            <a:r>
              <a:rPr lang="en-US" sz="1800" b="1" dirty="0" smtClean="0">
                <a:solidFill>
                  <a:srgbClr val="FF0000"/>
                </a:solidFill>
              </a:rPr>
              <a:t>	</a:t>
            </a: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50" y="5116024"/>
            <a:ext cx="2388184" cy="158415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896" y="2608980"/>
            <a:ext cx="2510560" cy="141022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44" y="2608980"/>
            <a:ext cx="2516385" cy="141022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55" y="5116024"/>
            <a:ext cx="2116370" cy="15872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/>
          <a:srcRect t="25156" b="23294"/>
          <a:stretch/>
        </p:blipFill>
        <p:spPr>
          <a:xfrm>
            <a:off x="7129059" y="2608980"/>
            <a:ext cx="2838153" cy="146304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8157" y="5115496"/>
            <a:ext cx="2388184" cy="1584681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6542456" y="4671440"/>
            <a:ext cx="5346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Plagas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de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estrellas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en zonas de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cultivo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bivalvos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574328" y="47461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759059" y="4682875"/>
            <a:ext cx="4680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¿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Nuevas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especies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?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Cultivos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experimentales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27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/>
              <a:t>HIPÓTESIS DE PARTIDA</a:t>
            </a:r>
            <a:endParaRPr lang="en-US" b="1" dirty="0"/>
          </a:p>
        </p:txBody>
      </p:sp>
      <p:sp>
        <p:nvSpPr>
          <p:cNvPr id="5" name="Rectángulo 4"/>
          <p:cNvSpPr/>
          <p:nvPr/>
        </p:nvSpPr>
        <p:spPr>
          <a:xfrm>
            <a:off x="368300" y="2043837"/>
            <a:ext cx="112649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s-ES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lgunas </a:t>
            </a:r>
            <a:r>
              <a:rPr lang="es-ES" sz="28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especies invertebradas marinas</a:t>
            </a:r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abundantes en las costas españolas y de escaso o nulo valor comercial, así como </a:t>
            </a:r>
            <a:r>
              <a:rPr lang="es-ES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otras de </a:t>
            </a:r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potencial interés en acuicultura, pueden ser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fuente de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ingredientes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interés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funcional y </a:t>
            </a:r>
            <a:r>
              <a:rPr lang="es-ES" sz="28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tecnológico</a:t>
            </a:r>
            <a:r>
              <a:rPr lang="es-ES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para </a:t>
            </a:r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el desarrollo de </a:t>
            </a:r>
            <a:r>
              <a:rPr lang="es-ES" sz="2800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productos </a:t>
            </a:r>
            <a:r>
              <a:rPr lang="es-ES" sz="28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pesqueros</a:t>
            </a:r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con efectos saludables.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28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/>
              <a:t>OBJETIVOS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900" y="1660524"/>
            <a:ext cx="11607800" cy="4879975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A</a:t>
            </a:r>
            <a:r>
              <a:rPr lang="es-ES" sz="2400" dirty="0" smtClean="0"/>
              <a:t>provechamiento </a:t>
            </a:r>
            <a:r>
              <a:rPr lang="es-ES" sz="2400" dirty="0"/>
              <a:t>integral de invertebrados marinos </a:t>
            </a:r>
            <a:r>
              <a:rPr lang="es-ES" sz="2400" dirty="0" smtClean="0"/>
              <a:t>en </a:t>
            </a:r>
            <a:r>
              <a:rPr lang="es-ES" sz="2400" dirty="0"/>
              <a:t>un marco de </a:t>
            </a:r>
            <a:r>
              <a:rPr lang="es-ES" sz="2400" b="1" dirty="0" smtClean="0">
                <a:solidFill>
                  <a:srgbClr val="0070C0"/>
                </a:solidFill>
              </a:rPr>
              <a:t>Economía Circular</a:t>
            </a:r>
            <a:r>
              <a:rPr lang="es-ES" sz="2400" dirty="0" smtClean="0">
                <a:solidFill>
                  <a:srgbClr val="0070C0"/>
                </a:solidFill>
              </a:rPr>
              <a:t> </a:t>
            </a:r>
            <a:r>
              <a:rPr lang="es-ES" sz="2400" dirty="0"/>
              <a:t>para el desarrollo de </a:t>
            </a:r>
            <a:r>
              <a:rPr lang="es-ES" sz="2400" b="1" dirty="0">
                <a:solidFill>
                  <a:srgbClr val="0070C0"/>
                </a:solidFill>
              </a:rPr>
              <a:t>productos pesqueros funcionales</a:t>
            </a:r>
            <a:r>
              <a:rPr lang="es-ES" sz="2400" dirty="0">
                <a:solidFill>
                  <a:srgbClr val="0070C0"/>
                </a:solidFill>
              </a:rPr>
              <a:t>. </a:t>
            </a:r>
            <a:endParaRPr lang="es-ES" sz="2400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S" sz="2400" dirty="0" smtClean="0"/>
          </a:p>
          <a:p>
            <a:pPr algn="just"/>
            <a:r>
              <a:rPr lang="es-ES" sz="2400" dirty="0" smtClean="0"/>
              <a:t>Obtener </a:t>
            </a:r>
            <a:r>
              <a:rPr lang="es-ES" sz="2400" b="1" dirty="0" smtClean="0">
                <a:solidFill>
                  <a:srgbClr val="0070C0"/>
                </a:solidFill>
              </a:rPr>
              <a:t>ingredientes </a:t>
            </a:r>
            <a:r>
              <a:rPr lang="es-ES" sz="2400" b="1" dirty="0" err="1" smtClean="0">
                <a:solidFill>
                  <a:srgbClr val="0070C0"/>
                </a:solidFill>
              </a:rPr>
              <a:t>bioactivos</a:t>
            </a:r>
            <a:r>
              <a:rPr lang="es-ES" sz="2400" b="1" dirty="0" smtClean="0">
                <a:solidFill>
                  <a:srgbClr val="0070C0"/>
                </a:solidFill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</a:rPr>
              <a:t>y/o tecnológicos</a:t>
            </a:r>
            <a:r>
              <a:rPr lang="es-ES" sz="2400" dirty="0" smtClean="0">
                <a:solidFill>
                  <a:srgbClr val="0070C0"/>
                </a:solidFill>
              </a:rPr>
              <a:t> </a:t>
            </a:r>
            <a:r>
              <a:rPr lang="es-ES" sz="2400" dirty="0" smtClean="0"/>
              <a:t>aplicables en </a:t>
            </a:r>
            <a:r>
              <a:rPr lang="es-ES" sz="2400" dirty="0"/>
              <a:t>productos de la pesca sensorialmente aceptables, estables, y con propiedades potencialmente beneficiosas para el organismo. </a:t>
            </a: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  <a:p>
            <a:pPr algn="just"/>
            <a:r>
              <a:rPr lang="es-ES" sz="2400" dirty="0" smtClean="0"/>
              <a:t>Contribuir </a:t>
            </a:r>
            <a:r>
              <a:rPr lang="es-ES" sz="2400" dirty="0"/>
              <a:t>al uso sostenible de </a:t>
            </a:r>
            <a:r>
              <a:rPr lang="es-ES" sz="2400" dirty="0" smtClean="0"/>
              <a:t>recursos ahondando </a:t>
            </a:r>
            <a:r>
              <a:rPr lang="es-ES" sz="2400" dirty="0"/>
              <a:t>en el conocimiento de </a:t>
            </a:r>
            <a:r>
              <a:rPr lang="es-ES" sz="2400" b="1" dirty="0">
                <a:solidFill>
                  <a:srgbClr val="0070C0"/>
                </a:solidFill>
              </a:rPr>
              <a:t>especies</a:t>
            </a:r>
            <a:r>
              <a:rPr lang="es-E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</a:rPr>
              <a:t>invertebradas para </a:t>
            </a:r>
            <a:r>
              <a:rPr lang="es-ES" sz="2400" b="1" dirty="0">
                <a:solidFill>
                  <a:srgbClr val="0070C0"/>
                </a:solidFill>
              </a:rPr>
              <a:t>su introducción en </a:t>
            </a:r>
            <a:r>
              <a:rPr lang="es-ES" sz="2400" b="1" dirty="0" smtClean="0">
                <a:solidFill>
                  <a:srgbClr val="0070C0"/>
                </a:solidFill>
              </a:rPr>
              <a:t>cultivo</a:t>
            </a:r>
            <a:r>
              <a:rPr lang="es-ES" sz="2400" dirty="0" smtClean="0"/>
              <a:t>,</a:t>
            </a:r>
            <a:r>
              <a:rPr lang="es-ES" sz="2400" b="1" dirty="0" smtClean="0"/>
              <a:t> </a:t>
            </a:r>
            <a:r>
              <a:rPr lang="es-ES" sz="2400" dirty="0" smtClean="0"/>
              <a:t>a </a:t>
            </a:r>
            <a:r>
              <a:rPr lang="es-ES" sz="2400" dirty="0"/>
              <a:t>la vez que se otorga un valor añadido a </a:t>
            </a:r>
            <a:r>
              <a:rPr lang="es-ES" sz="2400" b="1" dirty="0" smtClean="0">
                <a:solidFill>
                  <a:srgbClr val="0070C0"/>
                </a:solidFill>
              </a:rPr>
              <a:t>otras </a:t>
            </a:r>
            <a:r>
              <a:rPr lang="es-ES" sz="2400" b="1" dirty="0" smtClean="0">
                <a:solidFill>
                  <a:srgbClr val="0070C0"/>
                </a:solidFill>
              </a:rPr>
              <a:t>desaprovechadas de </a:t>
            </a:r>
            <a:r>
              <a:rPr lang="es-ES" sz="2400" b="1" dirty="0" smtClean="0">
                <a:solidFill>
                  <a:srgbClr val="0070C0"/>
                </a:solidFill>
              </a:rPr>
              <a:t>bajo o nulo valor</a:t>
            </a:r>
            <a:r>
              <a:rPr lang="es-ES" sz="2400" dirty="0" smtClean="0">
                <a:solidFill>
                  <a:srgbClr val="0070C0"/>
                </a:solidFill>
              </a:rPr>
              <a:t>. </a:t>
            </a:r>
            <a:endParaRPr lang="es-ES" sz="2400" dirty="0">
              <a:solidFill>
                <a:srgbClr val="0070C0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525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200" y="225425"/>
            <a:ext cx="10515600" cy="1325563"/>
          </a:xfrm>
        </p:spPr>
        <p:txBody>
          <a:bodyPr/>
          <a:lstStyle/>
          <a:p>
            <a:r>
              <a:rPr lang="en-US" b="1" dirty="0" smtClean="0"/>
              <a:t>OBJETIVOS ESPECÍFICOS: 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3200" y="1978025"/>
            <a:ext cx="11988800" cy="4879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1. Obtención </a:t>
            </a:r>
            <a:r>
              <a:rPr lang="es-ES" dirty="0"/>
              <a:t>de </a:t>
            </a:r>
            <a:r>
              <a:rPr lang="es-ES" dirty="0" smtClean="0"/>
              <a:t>ingredientes </a:t>
            </a:r>
            <a:r>
              <a:rPr lang="es-ES" dirty="0"/>
              <a:t>con actividad biológica e </a:t>
            </a:r>
            <a:r>
              <a:rPr lang="es-ES" dirty="0" smtClean="0"/>
              <a:t>interés tecnológico</a:t>
            </a:r>
          </a:p>
          <a:p>
            <a:pPr marL="0" indent="0">
              <a:buNone/>
            </a:pPr>
            <a:endParaRPr lang="es-ES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s-ES" dirty="0" smtClean="0"/>
              <a:t>2</a:t>
            </a:r>
            <a:r>
              <a:rPr lang="es-ES" dirty="0"/>
              <a:t>. Mejora de la funcionalidad </a:t>
            </a:r>
            <a:r>
              <a:rPr lang="es-ES" dirty="0" smtClean="0"/>
              <a:t>mediante encapsulación</a:t>
            </a:r>
            <a:r>
              <a:rPr lang="es-ES" dirty="0" smtClean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endParaRPr lang="es-E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s-ES" dirty="0"/>
              <a:t>3. Diseño y desarrollo de productos de la pesca potencialmente </a:t>
            </a:r>
            <a:r>
              <a:rPr lang="es-ES" dirty="0" smtClean="0"/>
              <a:t>funcionales</a:t>
            </a:r>
          </a:p>
          <a:p>
            <a:pPr marL="0" indent="0">
              <a:buNone/>
            </a:pPr>
            <a:endParaRPr lang="es-E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s-ES" dirty="0"/>
              <a:t>4. Evaluación de la </a:t>
            </a:r>
            <a:r>
              <a:rPr lang="es-ES" dirty="0" smtClean="0"/>
              <a:t>digestibilidad </a:t>
            </a:r>
            <a:r>
              <a:rPr lang="es-ES" i="1" dirty="0" smtClean="0"/>
              <a:t>in vitro, </a:t>
            </a:r>
            <a:r>
              <a:rPr lang="es-ES" dirty="0" smtClean="0"/>
              <a:t>y </a:t>
            </a:r>
            <a:r>
              <a:rPr lang="es-ES" dirty="0"/>
              <a:t>estudio </a:t>
            </a:r>
            <a:r>
              <a:rPr lang="es-ES" i="1" dirty="0"/>
              <a:t>in vivo</a:t>
            </a:r>
            <a:r>
              <a:rPr lang="es-ES" dirty="0"/>
              <a:t> del potencial </a:t>
            </a:r>
            <a:r>
              <a:rPr lang="es-ES" dirty="0" err="1" smtClean="0"/>
              <a:t>bioactivo</a:t>
            </a:r>
            <a:endParaRPr lang="es-E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" y="238125"/>
            <a:ext cx="10515600" cy="1325563"/>
          </a:xfrm>
        </p:spPr>
        <p:txBody>
          <a:bodyPr/>
          <a:lstStyle/>
          <a:p>
            <a:r>
              <a:rPr lang="en-US" b="1" dirty="0" smtClean="0"/>
              <a:t>ACTIVIDADES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400" y="1598612"/>
            <a:ext cx="12039600" cy="4954587"/>
          </a:xfrm>
        </p:spPr>
        <p:txBody>
          <a:bodyPr>
            <a:normAutofit fontScale="62500" lnSpcReduction="20000"/>
          </a:bodyPr>
          <a:lstStyle/>
          <a:p>
            <a:pPr marL="514350" indent="-514350" algn="just">
              <a:buAutoNum type="arabicPeriod"/>
            </a:pPr>
            <a:r>
              <a:rPr lang="es-ES" sz="3400" dirty="0" smtClean="0">
                <a:solidFill>
                  <a:srgbClr val="0070C0"/>
                </a:solidFill>
              </a:rPr>
              <a:t>Obtención de material con actividad biológica e interés </a:t>
            </a:r>
            <a:r>
              <a:rPr lang="es-ES" sz="3400" dirty="0" smtClean="0">
                <a:solidFill>
                  <a:srgbClr val="0070C0"/>
                </a:solidFill>
              </a:rPr>
              <a:t>tecnológico en un marco de Economía Circular </a:t>
            </a:r>
            <a:endParaRPr lang="es-ES" sz="3400" dirty="0" smtClean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dirty="0" smtClean="0"/>
              <a:t>Estrellas, crustáceos, anémonas, holoturias</a:t>
            </a:r>
            <a:r>
              <a:rPr lang="es-ES" dirty="0" smtClean="0"/>
              <a:t>…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err="1" smtClean="0">
                <a:sym typeface="Wingdings" panose="05000000000000000000" pitchFamily="2" charset="2"/>
              </a:rPr>
              <a:t>iMARE</a:t>
            </a:r>
            <a:r>
              <a:rPr lang="es-ES" dirty="0" smtClean="0">
                <a:sym typeface="Wingdings" panose="05000000000000000000" pitchFamily="2" charset="2"/>
              </a:rPr>
              <a:t> (cultivos experimentales), A. Aguinaga (estrellas), cofradías (capturas)</a:t>
            </a:r>
            <a:endParaRPr lang="es-ES" dirty="0" smtClean="0"/>
          </a:p>
          <a:p>
            <a:pPr marL="457200" lvl="1" indent="0" algn="just">
              <a:buNone/>
            </a:pPr>
            <a:r>
              <a:rPr lang="es-ES" dirty="0" smtClean="0"/>
              <a:t>Caracterización de la materia prima</a:t>
            </a:r>
          </a:p>
          <a:p>
            <a:pPr marL="457200" lvl="1" indent="0" algn="just">
              <a:buNone/>
            </a:pPr>
            <a:r>
              <a:rPr lang="es-ES" dirty="0" smtClean="0"/>
              <a:t>Obtención de extractos </a:t>
            </a:r>
            <a:r>
              <a:rPr lang="es-ES" dirty="0" err="1" smtClean="0"/>
              <a:t>bioactivos</a:t>
            </a:r>
            <a:r>
              <a:rPr lang="es-ES" dirty="0" smtClean="0"/>
              <a:t> </a:t>
            </a:r>
            <a:r>
              <a:rPr lang="es-ES" dirty="0" smtClean="0"/>
              <a:t>(análisis </a:t>
            </a:r>
            <a:r>
              <a:rPr lang="es-ES" i="1" dirty="0" smtClean="0"/>
              <a:t>in vitro </a:t>
            </a:r>
            <a:r>
              <a:rPr lang="es-ES" dirty="0" smtClean="0"/>
              <a:t>actividad antihipertensiva, hipoglucémica, </a:t>
            </a:r>
            <a:r>
              <a:rPr lang="es-ES" dirty="0" err="1"/>
              <a:t>antiobesidad</a:t>
            </a:r>
            <a:r>
              <a:rPr lang="es-ES" dirty="0"/>
              <a:t>, </a:t>
            </a:r>
            <a:r>
              <a:rPr lang="es-ES" dirty="0" err="1" smtClean="0"/>
              <a:t>nootrópica</a:t>
            </a:r>
            <a:r>
              <a:rPr lang="es-ES" dirty="0" smtClean="0"/>
              <a:t>)</a:t>
            </a:r>
            <a:endParaRPr lang="es-ES" dirty="0"/>
          </a:p>
          <a:p>
            <a:pPr marL="457200" lvl="1" indent="0" algn="just">
              <a:buNone/>
            </a:pPr>
            <a:r>
              <a:rPr lang="es-ES" dirty="0" smtClean="0"/>
              <a:t>Estudio de propiedades tecnológicas del subproducto de la extracción </a:t>
            </a:r>
            <a:r>
              <a:rPr lang="es-ES" dirty="0" smtClean="0"/>
              <a:t>(emulsionante, antioxidante, </a:t>
            </a:r>
            <a:r>
              <a:rPr lang="es-ES" dirty="0" err="1" smtClean="0"/>
              <a:t>encapsulante</a:t>
            </a:r>
            <a:r>
              <a:rPr lang="es-ES" dirty="0" smtClean="0"/>
              <a:t>…) </a:t>
            </a:r>
          </a:p>
          <a:p>
            <a:pPr marL="457200" lvl="1" indent="0" algn="just">
              <a:buNone/>
            </a:pP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sz="3400" dirty="0" smtClean="0">
                <a:solidFill>
                  <a:srgbClr val="0070C0"/>
                </a:solidFill>
              </a:rPr>
              <a:t>Protección de la </a:t>
            </a:r>
            <a:r>
              <a:rPr lang="es-ES" sz="3400" dirty="0" err="1" smtClean="0">
                <a:solidFill>
                  <a:srgbClr val="0070C0"/>
                </a:solidFill>
              </a:rPr>
              <a:t>bioactividad</a:t>
            </a:r>
            <a:r>
              <a:rPr lang="es-ES" sz="3400" dirty="0" smtClean="0">
                <a:solidFill>
                  <a:srgbClr val="0070C0"/>
                </a:solidFill>
              </a:rPr>
              <a:t> mediante </a:t>
            </a:r>
            <a:r>
              <a:rPr lang="es-ES" sz="3400" dirty="0" smtClean="0">
                <a:solidFill>
                  <a:srgbClr val="0070C0"/>
                </a:solidFill>
              </a:rPr>
              <a:t>encapsulación</a:t>
            </a:r>
          </a:p>
          <a:p>
            <a:pPr marL="514350" indent="-514350" algn="just">
              <a:buFont typeface="+mj-lt"/>
              <a:buAutoNum type="arabicPeriod"/>
            </a:pPr>
            <a:endParaRPr lang="es-E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s-ES" sz="3400" dirty="0" smtClean="0">
                <a:solidFill>
                  <a:srgbClr val="0070C0"/>
                </a:solidFill>
              </a:rPr>
              <a:t>Diseño y desarrollo de productos de la pesca potencialmente funcionales</a:t>
            </a:r>
          </a:p>
          <a:p>
            <a:pPr marL="457200" lvl="1" indent="0" algn="just">
              <a:buNone/>
            </a:pPr>
            <a:r>
              <a:rPr lang="es-ES" dirty="0" smtClean="0"/>
              <a:t>Incorporación de ingredientes de interés </a:t>
            </a:r>
            <a:r>
              <a:rPr lang="es-ES" dirty="0" err="1" smtClean="0"/>
              <a:t>bioactivo</a:t>
            </a:r>
            <a:r>
              <a:rPr lang="es-ES" dirty="0" smtClean="0"/>
              <a:t> y/o tecnológico</a:t>
            </a:r>
          </a:p>
          <a:p>
            <a:pPr marL="457200" lvl="1" indent="0" algn="just">
              <a:buNone/>
            </a:pPr>
            <a:r>
              <a:rPr lang="es-ES" dirty="0" smtClean="0"/>
              <a:t>Restructurados</a:t>
            </a:r>
            <a:r>
              <a:rPr lang="es-ES" dirty="0" smtClean="0"/>
              <a:t>, salsas, recubrimientos…</a:t>
            </a:r>
          </a:p>
          <a:p>
            <a:pPr marL="457200" lvl="1" indent="0" algn="just">
              <a:buNone/>
            </a:pPr>
            <a:r>
              <a:rPr lang="es-ES" dirty="0" smtClean="0"/>
              <a:t>Análisis sensorial</a:t>
            </a:r>
          </a:p>
          <a:p>
            <a:pPr marL="457200" lvl="1" indent="0" algn="just">
              <a:buNone/>
            </a:pPr>
            <a:r>
              <a:rPr lang="es-ES" dirty="0" smtClean="0"/>
              <a:t>Calidad, vida útil y </a:t>
            </a:r>
            <a:r>
              <a:rPr lang="es-ES" dirty="0" smtClean="0"/>
              <a:t>estabilidad durante la </a:t>
            </a:r>
            <a:r>
              <a:rPr lang="es-ES" dirty="0" smtClean="0"/>
              <a:t>conservación</a:t>
            </a:r>
          </a:p>
          <a:p>
            <a:pPr marL="457200" lvl="1" indent="0" algn="just">
              <a:buNone/>
            </a:pPr>
            <a:endParaRPr lang="es-ES" dirty="0" smtClean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ES" sz="3400" dirty="0" smtClean="0">
                <a:solidFill>
                  <a:srgbClr val="0070C0"/>
                </a:solidFill>
              </a:rPr>
              <a:t>Evaluación de la digestibilidad </a:t>
            </a:r>
            <a:r>
              <a:rPr lang="es-ES" sz="3400" i="1" dirty="0" smtClean="0">
                <a:solidFill>
                  <a:srgbClr val="0070C0"/>
                </a:solidFill>
              </a:rPr>
              <a:t>in vitro </a:t>
            </a:r>
            <a:r>
              <a:rPr lang="es-ES" sz="3400" dirty="0" smtClean="0">
                <a:solidFill>
                  <a:srgbClr val="0070C0"/>
                </a:solidFill>
              </a:rPr>
              <a:t>y estudio </a:t>
            </a:r>
            <a:r>
              <a:rPr lang="es-ES" sz="3400" i="1" dirty="0" smtClean="0">
                <a:solidFill>
                  <a:srgbClr val="0070C0"/>
                </a:solidFill>
              </a:rPr>
              <a:t>in vivo </a:t>
            </a:r>
            <a:r>
              <a:rPr lang="es-ES" sz="3400" dirty="0" smtClean="0">
                <a:solidFill>
                  <a:srgbClr val="0070C0"/>
                </a:solidFill>
              </a:rPr>
              <a:t>del potencial </a:t>
            </a:r>
            <a:r>
              <a:rPr lang="es-ES" sz="3400" dirty="0" err="1" smtClean="0">
                <a:solidFill>
                  <a:srgbClr val="0070C0"/>
                </a:solidFill>
              </a:rPr>
              <a:t>bioactivo</a:t>
            </a:r>
            <a:endParaRPr lang="es-ES" sz="3400" dirty="0" smtClean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dirty="0" smtClean="0"/>
              <a:t>Digestibilidad </a:t>
            </a:r>
            <a:r>
              <a:rPr lang="es-ES" i="1" dirty="0" smtClean="0"/>
              <a:t>in vitro</a:t>
            </a:r>
          </a:p>
          <a:p>
            <a:pPr marL="457200" lvl="1" indent="0" algn="just">
              <a:buNone/>
            </a:pPr>
            <a:r>
              <a:rPr lang="es-ES" dirty="0" smtClean="0"/>
              <a:t>Efecto </a:t>
            </a:r>
            <a:r>
              <a:rPr lang="es-ES" dirty="0" err="1" smtClean="0"/>
              <a:t>bioactivo</a:t>
            </a:r>
            <a:r>
              <a:rPr lang="es-ES" dirty="0" smtClean="0"/>
              <a:t> </a:t>
            </a:r>
            <a:r>
              <a:rPr lang="es-ES" i="1" dirty="0" smtClean="0"/>
              <a:t>in vivo </a:t>
            </a:r>
            <a:r>
              <a:rPr lang="es-ES" dirty="0" smtClean="0"/>
              <a:t>sobre modelo experimental </a:t>
            </a:r>
            <a:r>
              <a:rPr lang="es-ES" i="1" dirty="0" err="1" smtClean="0"/>
              <a:t>Caenorhabditis</a:t>
            </a:r>
            <a:r>
              <a:rPr lang="es-ES" i="1" dirty="0" smtClean="0"/>
              <a:t> </a:t>
            </a:r>
            <a:r>
              <a:rPr lang="es-ES" i="1" dirty="0" err="1" smtClean="0"/>
              <a:t>elegans</a:t>
            </a:r>
            <a:r>
              <a:rPr lang="es-ES" i="1" dirty="0" smtClean="0"/>
              <a:t> </a:t>
            </a:r>
          </a:p>
          <a:p>
            <a:pPr marL="457200" lvl="1" indent="0" algn="just">
              <a:buNone/>
            </a:pPr>
            <a:r>
              <a:rPr lang="es-ES" dirty="0" smtClean="0"/>
              <a:t>Efecto </a:t>
            </a:r>
            <a:r>
              <a:rPr lang="es-ES" dirty="0" err="1" smtClean="0"/>
              <a:t>bioactivo</a:t>
            </a:r>
            <a:r>
              <a:rPr lang="es-ES" dirty="0" smtClean="0"/>
              <a:t> </a:t>
            </a:r>
            <a:r>
              <a:rPr lang="es-ES" i="1" dirty="0" smtClean="0"/>
              <a:t>in vivo </a:t>
            </a:r>
            <a:r>
              <a:rPr lang="es-ES" dirty="0" smtClean="0"/>
              <a:t>en modelo </a:t>
            </a:r>
            <a:r>
              <a:rPr lang="es-ES" dirty="0" err="1" smtClean="0"/>
              <a:t>murino</a:t>
            </a:r>
            <a:r>
              <a:rPr lang="es-ES" dirty="0" smtClean="0"/>
              <a:t> (ratón)</a:t>
            </a:r>
          </a:p>
          <a:p>
            <a:pPr marL="514350" indent="-514350" algn="just">
              <a:buAutoNum type="arabicPeriod"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496" y="5629100"/>
            <a:ext cx="1822168" cy="9687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832" y="5629100"/>
            <a:ext cx="1822168" cy="9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6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9700" y="518160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Más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información</a:t>
            </a:r>
            <a:r>
              <a:rPr lang="en-US" sz="2400" b="1" dirty="0" smtClean="0">
                <a:solidFill>
                  <a:srgbClr val="FF0000"/>
                </a:solidFill>
              </a:rPr>
              <a:t>: </a:t>
            </a:r>
          </a:p>
          <a:p>
            <a:endParaRPr lang="en-US" sz="2400" b="1" dirty="0"/>
          </a:p>
          <a:p>
            <a:r>
              <a:rPr lang="en-US" sz="2400" b="1" dirty="0" smtClean="0"/>
              <a:t>Oscar.martinez@ictan.csic.es</a:t>
            </a:r>
          </a:p>
          <a:p>
            <a:r>
              <a:rPr lang="en-US" sz="2400" b="1" dirty="0" smtClean="0"/>
              <a:t>Elvira.lopez@ictan.csic.es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81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11430</TotalTime>
  <Words>636</Words>
  <Application>Microsoft Office PowerPoint</Application>
  <PresentationFormat>Panorámica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Participación de empresas (Entes Promotores Observadores)</vt:lpstr>
      <vt:lpstr>Situación actual:</vt:lpstr>
      <vt:lpstr>¿Qué invertebrados marinos podrían ser fuente de  ingredientes bioactivos y/o tecnológicos? </vt:lpstr>
      <vt:lpstr>HIPÓTESIS DE PARTIDA</vt:lpstr>
      <vt:lpstr>OBJETIVOS</vt:lpstr>
      <vt:lpstr>OBJETIVOS ESPECÍFICOS: </vt:lpstr>
      <vt:lpstr>ACTIVIDADES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MARTINEZ ALVAREZ</dc:creator>
  <cp:lastModifiedBy>OSCAR MARTINEZ ALVAREZ</cp:lastModifiedBy>
  <cp:revision>51</cp:revision>
  <dcterms:created xsi:type="dcterms:W3CDTF">2021-11-08T20:04:41Z</dcterms:created>
  <dcterms:modified xsi:type="dcterms:W3CDTF">2021-11-17T15:00:11Z</dcterms:modified>
</cp:coreProperties>
</file>