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31" autoAdjust="0"/>
  </p:normalViewPr>
  <p:slideViewPr>
    <p:cSldViewPr showGuides="1">
      <p:cViewPr>
        <p:scale>
          <a:sx n="40" d="100"/>
          <a:sy n="40" d="100"/>
        </p:scale>
        <p:origin x="-2172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87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75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54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88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411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64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35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776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74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612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64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D7244-FCDC-4285-93B0-4381E6F5EA93}" type="datetimeFigureOut">
              <a:rPr lang="es-ES" smtClean="0"/>
              <a:t>28/01/2020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D4717-9631-4AB6-821B-E017E4B5AE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530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104993" y="1628507"/>
            <a:ext cx="69340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atin typeface="Cambria" pitchFamily="18" charset="0"/>
                <a:ea typeface="Cambria" pitchFamily="18" charset="0"/>
              </a:rPr>
              <a:t>REDAQUA</a:t>
            </a:r>
          </a:p>
          <a:p>
            <a:pPr algn="ctr"/>
            <a:endParaRPr lang="es-ES" sz="3200" b="1" dirty="0" smtClean="0"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es-ES" sz="3200" i="1" dirty="0" smtClean="0">
                <a:latin typeface="Cambria" pitchFamily="18" charset="0"/>
                <a:ea typeface="Cambria" pitchFamily="18" charset="0"/>
              </a:rPr>
              <a:t>Fortalecimiento </a:t>
            </a:r>
            <a:r>
              <a:rPr lang="es-ES" sz="3200" i="1" dirty="0">
                <a:latin typeface="Cambria" pitchFamily="18" charset="0"/>
                <a:ea typeface="Cambria" pitchFamily="18" charset="0"/>
              </a:rPr>
              <a:t>del trabajo en red, la profesionalización y la formación en el ámbito de la acuicultura, a través de la innovación y la transferencia de conocimiento</a:t>
            </a:r>
            <a:endParaRPr lang="es-ES" sz="32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8" name="Picture 4" descr="https://www.acuiplus.org/wp-content/uploads/2019/11/logos-consorcio-1024x41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6589" y="127272"/>
            <a:ext cx="4464496" cy="9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acuiplus.org/wp-content/uploads/2019/11/logos-consorcio-1024x41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35445"/>
          <a:stretch/>
        </p:blipFill>
        <p:spPr bwMode="auto">
          <a:xfrm>
            <a:off x="4860032" y="208535"/>
            <a:ext cx="2835579" cy="89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00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https://encrypted-tbn0.gstatic.com/images?q=tbn:ANd9GcSIcSAWLoSjZhM2YrbjFTYDIxs7xjKZ4QUJxcA831EQv124oqpdC8YrMT0&amp;s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007" y="128846"/>
            <a:ext cx="637450" cy="84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42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aquel\Desktop\imagen2_duotono_cmyk-Larg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2"/>
          <a:stretch/>
        </p:blipFill>
        <p:spPr bwMode="auto">
          <a:xfrm>
            <a:off x="-108520" y="-128338"/>
            <a:ext cx="9406581" cy="586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27584" y="2636912"/>
            <a:ext cx="7488832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Reforzar y potenciar el trabajo en red, la transferencia de experiencias y la colaboración entre comunidad científica, centros de formación y el sector empresa en materia de formación, investigación e innovación, para reforzar la competitividad del sector entorno a la acuicultura sostenible.	</a:t>
            </a:r>
            <a:endParaRPr lang="es-ES" sz="2000" dirty="0"/>
          </a:p>
        </p:txBody>
      </p:sp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OBJETIVO  GENERAL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8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1650" y="1305341"/>
            <a:ext cx="80688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dirty="0" smtClean="0"/>
              <a:t> Impulsar el trabajo en red, coordinación entre agentes de </a:t>
            </a:r>
            <a:r>
              <a:rPr lang="es-ES" dirty="0" err="1" smtClean="0"/>
              <a:t>I+D+i</a:t>
            </a:r>
            <a:r>
              <a:rPr lang="es-ES" dirty="0" smtClean="0"/>
              <a:t> y empresas y facilitar el intercambio y transferencia de conocimiento </a:t>
            </a:r>
          </a:p>
          <a:p>
            <a:pPr marL="285750" indent="-285750">
              <a:buFont typeface="Wingdings" pitchFamily="2" charset="2"/>
              <a:buChar char="q"/>
            </a:pPr>
            <a:endParaRPr lang="es-E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s-ES" dirty="0" smtClean="0"/>
              <a:t>Identificar las necesidades y oportunidades de mejora en los programas de formación actuales.</a:t>
            </a:r>
          </a:p>
          <a:p>
            <a:pPr marL="285750" indent="-285750">
              <a:buFont typeface="Wingdings" pitchFamily="2" charset="2"/>
              <a:buChar char="q"/>
            </a:pPr>
            <a:endParaRPr lang="es-E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s-ES" dirty="0" smtClean="0"/>
              <a:t>Implicar  al sector empresarial en la formación y especialización, actualización de la formación profesional, de nuevas competencias profesionales y de la formación permanente.</a:t>
            </a:r>
          </a:p>
          <a:p>
            <a:pPr marL="285750" indent="-285750">
              <a:buFont typeface="Wingdings" pitchFamily="2" charset="2"/>
              <a:buChar char="q"/>
            </a:pPr>
            <a:endParaRPr lang="es-E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s-ES" dirty="0" smtClean="0"/>
              <a:t>Desarrollar de prácticas innovadoras, adquisición de nuevas competencias profesionales y educción del impacto medioambiental relacionado con la actividad acuícola.</a:t>
            </a:r>
          </a:p>
          <a:p>
            <a:pPr marL="285750" indent="-285750">
              <a:buFont typeface="Wingdings" pitchFamily="2" charset="2"/>
              <a:buChar char="q"/>
            </a:pPr>
            <a:endParaRPr lang="es-E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s-ES" dirty="0" smtClean="0"/>
              <a:t>Divulgación y participación social 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OBJETIVOS ESPECÍFICOS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94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05088"/>
              </p:ext>
            </p:extLst>
          </p:nvPr>
        </p:nvGraphicFramePr>
        <p:xfrm>
          <a:off x="323528" y="1628800"/>
          <a:ext cx="8465923" cy="4085627"/>
        </p:xfrm>
        <a:graphic>
          <a:graphicData uri="http://schemas.openxmlformats.org/drawingml/2006/table">
            <a:tbl>
              <a:tblPr/>
              <a:tblGrid>
                <a:gridCol w="608736"/>
                <a:gridCol w="2755706"/>
                <a:gridCol w="1048900"/>
                <a:gridCol w="167620"/>
                <a:gridCol w="171566"/>
                <a:gridCol w="240731"/>
                <a:gridCol w="191317"/>
                <a:gridCol w="216024"/>
                <a:gridCol w="216024"/>
                <a:gridCol w="216024"/>
                <a:gridCol w="315647"/>
                <a:gridCol w="229786"/>
                <a:gridCol w="241275"/>
                <a:gridCol w="229786"/>
                <a:gridCol w="212551"/>
                <a:gridCol w="338935"/>
                <a:gridCol w="689978"/>
                <a:gridCol w="301432"/>
                <a:gridCol w="73885"/>
              </a:tblGrid>
              <a:tr h="11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ACTIVIDAD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TÍTULO DE LA ACCIÓN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ENTIDAD RESPONSABLE DE LA EJECUCIÓN DE LA ACCIÓN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 1 - MES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8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A1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Implementación de la Red de formación, I+D+i  y sector productivo en materia de acuicultura sostenible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Entidad beneficiaria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0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A2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Implementación de Observatorio 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6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A3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Análisis del estado de la formación, desajuste con el sector productivo y previsión de mercados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Beneficiario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0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A4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Workshop: cruzando formación y mercado - actualizaciones a corto y largo plazo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3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A5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Desarrollo de proyectos piloto de promoción de capacidades adaptadas al mercado:  Iniciativas de promoción de las capacidades de los trabajadores del sector acuícola 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621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A6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Desarrollo de proyectos piloto de promoción de capacidades adaptadas al mercado:Iniciativas de promoción de las capacidades para el emprendimiento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 + SOCIOS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A7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Acciones de divulgación: Plan de Comunicación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NdP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NdP</a:t>
                      </a:r>
                    </a:p>
                  </a:txBody>
                  <a:tcPr marL="5262" marR="5262" marT="52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NdP - nota de prensa</a:t>
                      </a:r>
                    </a:p>
                  </a:txBody>
                  <a:tcPr marL="5262" marR="5262" marT="52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47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A8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Acciones de divulgación: materiales de comunicación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ACUIPLUS</a:t>
                      </a:r>
                    </a:p>
                  </a:txBody>
                  <a:tcPr marL="5262" marR="5262" marT="5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62" marR="5262" marT="52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2" marR="5262" marT="52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CRONOGRAMA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9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1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148370"/>
              </p:ext>
            </p:extLst>
          </p:nvPr>
        </p:nvGraphicFramePr>
        <p:xfrm>
          <a:off x="457200" y="1700808"/>
          <a:ext cx="8229600" cy="3384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767"/>
                <a:gridCol w="4744879"/>
                <a:gridCol w="424338"/>
                <a:gridCol w="2638616"/>
              </a:tblGrid>
              <a:tr h="69197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A1</a:t>
                      </a:r>
                      <a:r>
                        <a:rPr lang="es-ES" sz="1400" u="none" strike="noStrike" dirty="0">
                          <a:effectLst/>
                        </a:rPr>
                        <a:t>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Implementación de la Red de formación, </a:t>
                      </a:r>
                      <a:r>
                        <a:rPr lang="es-ES" sz="1400" b="1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I+D+i</a:t>
                      </a:r>
                      <a:r>
                        <a:rPr lang="es-ES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 y sector productivo en materia de acuicultura </a:t>
                      </a:r>
                      <a:r>
                        <a:rPr lang="es-ES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sostenible</a:t>
                      </a:r>
                    </a:p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Constitución de un comité de Red supra - autonómico, formado por representantes del ámbito de la Educación superior acuícola y la industria (socios y posibles colaboradores) y de la administración con competencias en formación y empleo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Organización de una jornada online de lanzamiento de proyecto, y una jornada presencial de presentación en Galicia, Cataluña y Andalucía (dirigida a unas 50 personas, abierta al público general pero especialmente </a:t>
                      </a:r>
                      <a:r>
                        <a:rPr lang="es-ES" sz="1400" u="none" strike="noStrike" dirty="0" err="1">
                          <a:effectLst/>
                        </a:rPr>
                        <a:t>dirgida</a:t>
                      </a:r>
                      <a:r>
                        <a:rPr lang="es-ES" sz="1400" u="none" strike="noStrike" dirty="0">
                          <a:effectLst/>
                        </a:rPr>
                        <a:t> a estudiantes, investigadores y profesionales del ámbito acuícola)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R1. 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Definición de protocolo de trabajo conjunto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845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R1.2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Al menos tres alianzas estratégicas y  nuevas iniciativas desarrolladas  entre los agentes implicados en la formación y desarrollo profesional de trabajadores del sector acuícola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0780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R1.3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 Plan de trabajo/protocolo de la red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2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7808"/>
              </p:ext>
            </p:extLst>
          </p:nvPr>
        </p:nvGraphicFramePr>
        <p:xfrm>
          <a:off x="457200" y="2567816"/>
          <a:ext cx="8229600" cy="1722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377"/>
                <a:gridCol w="4762739"/>
                <a:gridCol w="425936"/>
                <a:gridCol w="2648548"/>
              </a:tblGrid>
              <a:tr h="4166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A2</a:t>
                      </a:r>
                      <a:endParaRPr lang="es-ES" sz="1400" b="1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Implementación de  Observatorio </a:t>
                      </a:r>
                      <a:endParaRPr lang="es-ES" sz="1400" b="1" u="none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Seguimiento de las demandas laborales y formativas del sector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Sistemática de </a:t>
                      </a:r>
                      <a:r>
                        <a:rPr lang="es-ES" sz="1400" u="none" strike="noStrike" dirty="0" smtClean="0">
                          <a:effectLst/>
                        </a:rPr>
                        <a:t>rastreo </a:t>
                      </a:r>
                      <a:r>
                        <a:rPr lang="es-ES" sz="1400" u="none" strike="noStrike" dirty="0">
                          <a:effectLst/>
                        </a:rPr>
                        <a:t>y alerta de las oportunidades de financiación y Cooperación Territorial Europea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R2.1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Definida la sistemática y operativa de funcionamiento del observartorio </a:t>
                      </a:r>
                      <a:br>
                        <a:rPr lang="es-ES" sz="1400" u="none" strike="noStrike">
                          <a:effectLst/>
                        </a:rPr>
                      </a:b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03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Identificación de vías y oportunidades para desarrollar nuevas iniciativas que den continuidad a la Red.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2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3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159277"/>
              </p:ext>
            </p:extLst>
          </p:nvPr>
        </p:nvGraphicFramePr>
        <p:xfrm>
          <a:off x="319601" y="1412776"/>
          <a:ext cx="8424937" cy="4213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779"/>
                <a:gridCol w="4857502"/>
                <a:gridCol w="434412"/>
                <a:gridCol w="2701244"/>
              </a:tblGrid>
              <a:tr h="39204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A3</a:t>
                      </a:r>
                      <a:r>
                        <a:rPr lang="es-ES" sz="1400" b="1" u="none" strike="noStrike" dirty="0">
                          <a:effectLst/>
                        </a:rPr>
                        <a:t>.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es-ES" sz="12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Análisis del estado de la formación, desajuste con el sector productivo y previsión de mercados</a:t>
                      </a:r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 Estudio de fuentes de </a:t>
                      </a:r>
                      <a:r>
                        <a:rPr lang="es-ES" sz="1200" b="1" i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información</a:t>
                      </a:r>
                    </a:p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Recopilación y análisis bibliográfico: </a:t>
                      </a:r>
                      <a:r>
                        <a:rPr lang="es-ES" sz="1200" u="none" strike="noStrike" dirty="0">
                          <a:effectLst/>
                        </a:rPr>
                        <a:t>análisis de la oferta formativa de educación superior acuícola y las capacidades y habilidades desarrolladas en el sector acuícola</a:t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effectLst/>
                        </a:rPr>
                        <a:t>Análisis del grado de integración y complementariedad entre ambos tipos de formación</a:t>
                      </a:r>
                      <a:r>
                        <a:rPr lang="es-ES" sz="1200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Análisis de perfiles profesionales demandados y las necesidades asociadas</a:t>
                      </a:r>
                      <a:r>
                        <a:rPr lang="es-ES" sz="1200" u="none" strike="noStrike" dirty="0">
                          <a:effectLst/>
                        </a:rPr>
                        <a:t>: capacidades, habilidades y formación específica</a:t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 smtClean="0">
                          <a:effectLst/>
                        </a:rPr>
                        <a:t>Finalmente </a:t>
                      </a:r>
                      <a:r>
                        <a:rPr lang="es-ES" sz="1200" u="none" strike="noStrike" dirty="0">
                          <a:effectLst/>
                        </a:rPr>
                        <a:t>se cruzará la oferta formativa según capacidades potenciadas, conocimientos específicos, habilidades técnicas, </a:t>
                      </a:r>
                      <a:r>
                        <a:rPr lang="es-ES" sz="1200" u="none" strike="noStrike" dirty="0" err="1">
                          <a:effectLst/>
                        </a:rPr>
                        <a:t>etc</a:t>
                      </a:r>
                      <a:r>
                        <a:rPr lang="es-ES" sz="1200" u="none" strike="noStrike" dirty="0">
                          <a:effectLst/>
                        </a:rPr>
                        <a:t> con los perfiles profesionales demandados por el propio sector.</a:t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 Estudio de percepción del </a:t>
                      </a:r>
                      <a:r>
                        <a:rPr lang="es-ES" sz="1200" b="1" i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sector</a:t>
                      </a:r>
                    </a:p>
                    <a:p>
                      <a:pPr algn="l" fontAlgn="ctr"/>
                      <a:r>
                        <a:rPr lang="es-ES" sz="1200" u="none" strike="noStrike" dirty="0" smtClean="0">
                          <a:effectLst/>
                        </a:rPr>
                        <a:t>Una </a:t>
                      </a:r>
                      <a:r>
                        <a:rPr lang="es-ES" sz="1200" u="none" strike="noStrike" dirty="0">
                          <a:effectLst/>
                        </a:rPr>
                        <a:t>vez recopilada, analizada y cruzada la información relativa al estado de la oferta formativa y las demandas del mercado, se diseñará una encuesta a las empresas del sector en cada una de las regiones, con el objetivo de contrastar la información y analizar la situación actual y perspectivas de futuro de las demandas de capacidades y formación específica.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R3.1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Mapa de oferta formativa y demanda laboral en sector acuícola. </a:t>
                      </a:r>
                      <a:br>
                        <a:rPr lang="es-ES" sz="1400" u="none" strike="noStrike">
                          <a:effectLst/>
                        </a:rPr>
                      </a:b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722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R3.2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Análisis del estado de la actualización de currículos formativos.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57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R3.3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Encuestas validadas por el comité de la Red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148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R3.4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50 entidades consultadas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476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R3.5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Diagnóstico de la realidad actual de la acuicultura desde el punto de vista de la profesionalización y la formación. Identificación de debilidades, amenazas, fortalezas y oportunidades del sistema actual.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87" marR="7287" marT="728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98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4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256726"/>
              </p:ext>
            </p:extLst>
          </p:nvPr>
        </p:nvGraphicFramePr>
        <p:xfrm>
          <a:off x="457200" y="2276871"/>
          <a:ext cx="8229600" cy="2448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767"/>
                <a:gridCol w="4744879"/>
                <a:gridCol w="424338"/>
                <a:gridCol w="2638616"/>
              </a:tblGrid>
              <a:tr h="61206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A4</a:t>
                      </a:r>
                      <a:endParaRPr lang="es-ES" sz="1400" b="1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Workshop</a:t>
                      </a:r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: cruzando formación y mercado - actualizaciones a corto y largo </a:t>
                      </a:r>
                      <a:r>
                        <a:rPr lang="es-ES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plazo</a:t>
                      </a:r>
                    </a:p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Presentación de resultados del diagnóstico y análisis preliminares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Debate sobre las diferencias entre subsectores, tipo de formación y regiones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Sesión de trabajo: programa de capacitación piloto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R4.1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Programa de capacitación piloto (curso, seminario online)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R4.2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Programa de capacitación piloto (sesión de emprendimiento)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R4.3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Identificación de requisitos convenio de prácticas entre socios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R4.4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Convenio programas de prácticas y/o formación dual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82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5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897452"/>
              </p:ext>
            </p:extLst>
          </p:nvPr>
        </p:nvGraphicFramePr>
        <p:xfrm>
          <a:off x="457200" y="2411413"/>
          <a:ext cx="8229600" cy="2141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767"/>
                <a:gridCol w="4744879"/>
                <a:gridCol w="424338"/>
                <a:gridCol w="2638616"/>
              </a:tblGrid>
              <a:tr h="44916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A5</a:t>
                      </a:r>
                      <a:endParaRPr lang="es-ES" sz="1400" b="1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Desarrollo de proyectos piloto de promoción de capacidades adaptadas al mercado:  Iniciativas de promoción de las capacidades de los trabajadores del sector </a:t>
                      </a:r>
                      <a:r>
                        <a:rPr lang="es-ES" sz="1400" u="none" strike="noStrike" dirty="0" smtClean="0">
                          <a:effectLst/>
                        </a:rPr>
                        <a:t>acuícola</a:t>
                      </a:r>
                    </a:p>
                    <a:p>
                      <a:pPr algn="l" fontAlgn="ctr"/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De las conclusiones extraídas del taller de trabajo (</a:t>
                      </a:r>
                      <a:r>
                        <a:rPr lang="es-ES" sz="1400" u="none" strike="noStrike" dirty="0" err="1">
                          <a:effectLst/>
                        </a:rPr>
                        <a:t>Workshop</a:t>
                      </a:r>
                      <a:r>
                        <a:rPr lang="es-ES" sz="1400" u="none" strike="noStrike" dirty="0">
                          <a:effectLst/>
                        </a:rPr>
                        <a:t> A4) se desarrollarán acciones de formación especializada (al menos un curso y un seminario online) </a:t>
                      </a:r>
                      <a:endParaRPr lang="es-ES" sz="14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Acuerdo colaboración con la empresa </a:t>
                      </a:r>
                      <a:r>
                        <a:rPr lang="es-ES" sz="1400" u="none" strike="noStrike" dirty="0" err="1">
                          <a:effectLst/>
                        </a:rPr>
                        <a:t>SmartWater</a:t>
                      </a:r>
                      <a:r>
                        <a:rPr lang="es-ES" sz="1400" u="none" strike="noStrike" dirty="0">
                          <a:effectLst/>
                        </a:rPr>
                        <a:t> para aplicación de plataforma de formación </a:t>
                      </a:r>
                      <a:r>
                        <a:rPr lang="es-ES" sz="1400" u="none" strike="noStrike" dirty="0" err="1">
                          <a:effectLst/>
                        </a:rPr>
                        <a:t>SmartWater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Academy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R5.1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Curso de formación online (200h) y seminario online (2h)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272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R5.2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Implementación de espacio plataforma online formación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245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R5.3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50 participantes formados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23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R5.4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Programa de prácticas entre socios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337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R5.5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Propuesta de programa de formación dual entre socios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83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 6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60527"/>
              </p:ext>
            </p:extLst>
          </p:nvPr>
        </p:nvGraphicFramePr>
        <p:xfrm>
          <a:off x="457200" y="1718248"/>
          <a:ext cx="8229600" cy="3421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767"/>
                <a:gridCol w="4744879"/>
                <a:gridCol w="424338"/>
                <a:gridCol w="2638616"/>
              </a:tblGrid>
              <a:tr h="3097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A6</a:t>
                      </a:r>
                      <a:endParaRPr lang="es-ES" sz="1400" b="1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Desarrollo de proyectos piloto de promoción de capacidades adaptadas al mercado: Iniciativas de promoción de las capacidades para el </a:t>
                      </a:r>
                      <a:r>
                        <a:rPr lang="es-ES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emprendimiento</a:t>
                      </a:r>
                    </a:p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Diseño de acciones de formación para el emprendimiento integradas en los currículos académicos, de forma que compatibilice la formación considerada en las asignaturas de educación </a:t>
                      </a:r>
                      <a:r>
                        <a:rPr lang="es-ES" sz="1400" u="none" strike="noStrike" dirty="0" smtClean="0">
                          <a:effectLst/>
                        </a:rPr>
                        <a:t>superior </a:t>
                      </a:r>
                      <a:r>
                        <a:rPr lang="es-ES" sz="1400" u="none" strike="noStrike" dirty="0">
                          <a:effectLst/>
                        </a:rPr>
                        <a:t>acuícola con sesiones impartidas por profesionales del sector centradas en las oportunidades y nichos de negocio relacionados con los recursos marinos,  que promuevan promover el espíritu emprendedor</a:t>
                      </a:r>
                      <a:r>
                        <a:rPr lang="es-ES" sz="1400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l" fontAlgn="ctr"/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Implementación de programa plataforma Smart </a:t>
                      </a:r>
                      <a:r>
                        <a:rPr lang="es-ES" sz="1400" u="none" strike="noStrike" dirty="0" err="1">
                          <a:effectLst/>
                        </a:rPr>
                        <a:t>water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Sesión de emprendimiento presencial en Cataluña, Galicia y Andalucía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R6.1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Sesión informativa: formación para el emprendimiento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46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R6.2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50 participantes formados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83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79860" y="639852"/>
            <a:ext cx="9223860" cy="4848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	ACTIVIDADES 7 y 8</a:t>
            </a:r>
            <a:endParaRPr lang="es-ES" sz="24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660232" y="116632"/>
            <a:ext cx="2300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REDAQUA</a:t>
            </a:r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944329"/>
              </p:ext>
            </p:extLst>
          </p:nvPr>
        </p:nvGraphicFramePr>
        <p:xfrm>
          <a:off x="417270" y="2060848"/>
          <a:ext cx="8229600" cy="3262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767"/>
                <a:gridCol w="4744879"/>
                <a:gridCol w="424338"/>
                <a:gridCol w="2638616"/>
              </a:tblGrid>
              <a:tr h="31751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A7</a:t>
                      </a:r>
                      <a:endParaRPr lang="es-ES" sz="1400" b="1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Acciones de divulgación: Plan de </a:t>
                      </a:r>
                      <a:r>
                        <a:rPr lang="es-ES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Comunicación</a:t>
                      </a:r>
                    </a:p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Protocolo de comunicación: transferencia de información, internamente entre los socios y externamente entre las diferentes partes interesadas.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Creación de una sección en la web de Acuiplus con información sobre el proyecto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488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Nota de prensa (inicio-final proyecto)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498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Lanzamiento en RRSS de proyecto (10 publicaciones de acciones de proyecto)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87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500 personas alcanzadas a traves de RRSS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488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A8</a:t>
                      </a:r>
                      <a:endParaRPr lang="es-ES" sz="1400" b="1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ES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Acciones de divulgación: materiales de </a:t>
                      </a:r>
                      <a:r>
                        <a:rPr lang="es-ES" sz="14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comunicación</a:t>
                      </a:r>
                    </a:p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Diseño de materiales de comunicación y divulgación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1 cartel del proyecto (digital)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488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1 dípticos informativo (digital)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488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1 infografía del proyecto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263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R7.8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Bolsa de trabajo on-line (100 ofertas)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44" marR="7744" marT="774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83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rsonas, Multitud, Grupo, Equipo, Muelle, El Agua, Mar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8" b="10557"/>
          <a:stretch/>
        </p:blipFill>
        <p:spPr bwMode="auto">
          <a:xfrm>
            <a:off x="395536" y="260648"/>
            <a:ext cx="8125667" cy="58098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903543" y="1124744"/>
            <a:ext cx="6642485" cy="923330"/>
          </a:xfrm>
          <a:prstGeom prst="rect">
            <a:avLst/>
          </a:prstGeom>
          <a:solidFill>
            <a:schemeClr val="accent5">
              <a:lumMod val="20000"/>
              <a:lumOff val="80000"/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</a:rPr>
              <a:t>Es necesaria la implicación de todos los </a:t>
            </a:r>
            <a:r>
              <a:rPr lang="es-ES" b="1" i="1" dirty="0" err="1" smtClean="0">
                <a:solidFill>
                  <a:schemeClr val="accent1">
                    <a:lumMod val="50000"/>
                  </a:schemeClr>
                </a:solidFill>
              </a:rPr>
              <a:t>stakeholders</a:t>
            </a: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</a:rPr>
              <a:t> para alcanzar la mejora de la calidad  de los programas de formación y las oportunidades de empleo, así como promover el emprendimiento.</a:t>
            </a:r>
            <a:endParaRPr lang="es-ES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7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104993" y="1628507"/>
            <a:ext cx="69340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atin typeface="Cambria" pitchFamily="18" charset="0"/>
                <a:ea typeface="Cambria" pitchFamily="18" charset="0"/>
              </a:rPr>
              <a:t>REDAQUA</a:t>
            </a:r>
          </a:p>
          <a:p>
            <a:pPr algn="ctr"/>
            <a:endParaRPr lang="es-ES" sz="3200" b="1" dirty="0" smtClean="0"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es-ES" sz="3200" i="1" dirty="0" smtClean="0">
                <a:latin typeface="Cambria" pitchFamily="18" charset="0"/>
                <a:ea typeface="Cambria" pitchFamily="18" charset="0"/>
              </a:rPr>
              <a:t>Fortalecimiento </a:t>
            </a:r>
            <a:r>
              <a:rPr lang="es-ES" sz="3200" i="1" dirty="0">
                <a:latin typeface="Cambria" pitchFamily="18" charset="0"/>
                <a:ea typeface="Cambria" pitchFamily="18" charset="0"/>
              </a:rPr>
              <a:t>del trabajo en red, la profesionalización y la formación en el ámbito de la acuicultura, a través de la innovación y la transferencia de conocimiento</a:t>
            </a:r>
            <a:endParaRPr lang="es-ES" sz="32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8" name="Picture 4" descr="https://www.acuiplus.org/wp-content/uploads/2019/11/logos-consorcio-1024x41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6589" y="127272"/>
            <a:ext cx="4464496" cy="9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acuiplus.org/wp-content/uploads/2019/11/logos-consorcio-1024x41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35445"/>
          <a:stretch/>
        </p:blipFill>
        <p:spPr bwMode="auto">
          <a:xfrm>
            <a:off x="4860032" y="208535"/>
            <a:ext cx="2835579" cy="89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encrypted-tbn0.gstatic.com/images?q=tbn:ANd9GcSIcSAWLoSjZhM2YrbjFTYDIxs7xjKZ4QUJxcA831EQv124oqpdC8YrMT0&amp;s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007" y="128846"/>
            <a:ext cx="637450" cy="84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13344"/>
            <a:ext cx="8805188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2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829</Words>
  <Application>Microsoft Office PowerPoint</Application>
  <PresentationFormat>Presentación en pantalla (4:3)</PresentationFormat>
  <Paragraphs>274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Angela</dc:creator>
  <cp:lastModifiedBy>Angela</cp:lastModifiedBy>
  <cp:revision>15</cp:revision>
  <dcterms:created xsi:type="dcterms:W3CDTF">2019-12-03T12:50:59Z</dcterms:created>
  <dcterms:modified xsi:type="dcterms:W3CDTF">2020-01-28T18:20:37Z</dcterms:modified>
</cp:coreProperties>
</file>