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Martinez" initials="P" lastIdx="1" clrIdx="0">
    <p:extLst>
      <p:ext uri="{19B8F6BF-5375-455C-9EA6-DF929625EA0E}">
        <p15:presenceInfo xmlns:p15="http://schemas.microsoft.com/office/powerpoint/2012/main" xmlns="" userId="PMartin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AF6"/>
    <a:srgbClr val="B2EC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p:scale>
          <a:sx n="35" d="100"/>
          <a:sy n="35" d="100"/>
        </p:scale>
        <p:origin x="-630" y="-36"/>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522707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088342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216546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337816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286696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963405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241968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2001097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2624304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794875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03338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01DB1F5-BEF0-4117-95E7-1EF0B27187F8}" type="datetimeFigureOut">
              <a:rPr lang="es-ES_tradnl" smtClean="0"/>
              <a:t>01/10/2018</a:t>
            </a:fld>
            <a:endParaRPr lang="es-ES_trad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843CB31-40E0-464F-81EA-CC689F66AEDA}" type="slidenum">
              <a:rPr lang="es-ES_tradnl" smtClean="0"/>
              <a:t>‹Nº›</a:t>
            </a:fld>
            <a:endParaRPr lang="es-ES_tradnl"/>
          </a:p>
        </p:txBody>
      </p:sp>
    </p:spTree>
    <p:extLst>
      <p:ext uri="{BB962C8B-B14F-4D97-AF65-F5344CB8AC3E}">
        <p14:creationId xmlns:p14="http://schemas.microsoft.com/office/powerpoint/2010/main" val="1820626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6354" t="8333" r="24479" b="4428"/>
          <a:stretch/>
        </p:blipFill>
        <p:spPr>
          <a:xfrm>
            <a:off x="-1" y="0"/>
            <a:ext cx="6978555" cy="9906000"/>
          </a:xfrm>
          <a:prstGeom prst="rect">
            <a:avLst/>
          </a:prstGeom>
        </p:spPr>
      </p:pic>
      <p:sp>
        <p:nvSpPr>
          <p:cNvPr id="5" name="Rectángulo 4"/>
          <p:cNvSpPr/>
          <p:nvPr/>
        </p:nvSpPr>
        <p:spPr>
          <a:xfrm>
            <a:off x="139337" y="4145280"/>
            <a:ext cx="3823063" cy="1828800"/>
          </a:xfrm>
          <a:prstGeom prst="rect">
            <a:avLst/>
          </a:prstGeom>
          <a:solidFill>
            <a:srgbClr val="E5F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_tradnl" sz="1200" dirty="0">
              <a:solidFill>
                <a:schemeClr val="tx1"/>
              </a:solidFill>
            </a:endParaRPr>
          </a:p>
        </p:txBody>
      </p:sp>
      <p:sp>
        <p:nvSpPr>
          <p:cNvPr id="6" name="CuadroTexto 5"/>
          <p:cNvSpPr txBox="1"/>
          <p:nvPr/>
        </p:nvSpPr>
        <p:spPr>
          <a:xfrm>
            <a:off x="139336" y="4206241"/>
            <a:ext cx="3823063" cy="1015663"/>
          </a:xfrm>
          <a:prstGeom prst="rect">
            <a:avLst/>
          </a:prstGeom>
          <a:noFill/>
        </p:spPr>
        <p:txBody>
          <a:bodyPr wrap="square" rtlCol="0">
            <a:spAutoFit/>
          </a:bodyPr>
          <a:lstStyle/>
          <a:p>
            <a:pPr algn="just"/>
            <a:r>
              <a:rPr lang="es-ES_tradnl" sz="1200" dirty="0"/>
              <a:t>Tecnología &amp; Vitaminas centra su actividad en el diseño, fabricación y comercialización de aditivos nutracéuticos y complementos alimenticios destinados a la Nutrición Animal. </a:t>
            </a:r>
          </a:p>
          <a:p>
            <a:pPr algn="just"/>
            <a:endParaRPr lang="es-ES_tradnl" sz="1200" dirty="0"/>
          </a:p>
        </p:txBody>
      </p:sp>
      <p:sp>
        <p:nvSpPr>
          <p:cNvPr id="8" name="CuadroTexto 7"/>
          <p:cNvSpPr txBox="1"/>
          <p:nvPr/>
        </p:nvSpPr>
        <p:spPr>
          <a:xfrm>
            <a:off x="139335" y="5059680"/>
            <a:ext cx="3823064" cy="1200329"/>
          </a:xfrm>
          <a:prstGeom prst="rect">
            <a:avLst/>
          </a:prstGeom>
          <a:noFill/>
        </p:spPr>
        <p:txBody>
          <a:bodyPr wrap="square" rtlCol="0">
            <a:spAutoFit/>
          </a:bodyPr>
          <a:lstStyle/>
          <a:p>
            <a:pPr algn="just"/>
            <a:r>
              <a:rPr lang="es-ES_tradnl" sz="1200" dirty="0" smtClean="0"/>
              <a:t>Su misión es cubrir las necesidades nutricionales que demanda el sector agropecuario a nivel mundial. Proporcionando productos y servicios de contrastada calidad que permite a los clientes beneficiarse de las innovaciones tecnológicas más eficientes a través de sus productos. </a:t>
            </a:r>
            <a:endParaRPr lang="es-ES_tradnl" sz="1200" dirty="0"/>
          </a:p>
        </p:txBody>
      </p:sp>
      <p:sp>
        <p:nvSpPr>
          <p:cNvPr id="9" name="Rectángulo 8"/>
          <p:cNvSpPr/>
          <p:nvPr/>
        </p:nvSpPr>
        <p:spPr>
          <a:xfrm>
            <a:off x="252549" y="6717212"/>
            <a:ext cx="3709850" cy="1079863"/>
          </a:xfrm>
          <a:prstGeom prst="rect">
            <a:avLst/>
          </a:prstGeom>
          <a:solidFill>
            <a:srgbClr val="E5F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CuadroTexto 9"/>
          <p:cNvSpPr txBox="1"/>
          <p:nvPr/>
        </p:nvSpPr>
        <p:spPr>
          <a:xfrm>
            <a:off x="139336" y="6725921"/>
            <a:ext cx="3823064" cy="1015663"/>
          </a:xfrm>
          <a:prstGeom prst="rect">
            <a:avLst/>
          </a:prstGeom>
          <a:noFill/>
        </p:spPr>
        <p:txBody>
          <a:bodyPr wrap="square" rtlCol="0">
            <a:spAutoFit/>
          </a:bodyPr>
          <a:lstStyle/>
          <a:p>
            <a:pPr marL="285750" indent="-285750">
              <a:buFont typeface="Arial" panose="020B0604020202020204" pitchFamily="34" charset="0"/>
              <a:buChar char="•"/>
            </a:pPr>
            <a:r>
              <a:rPr lang="es-ES_tradnl" sz="1200" dirty="0" smtClean="0"/>
              <a:t>Compromiso con la sostenibilidad</a:t>
            </a:r>
          </a:p>
          <a:p>
            <a:pPr marL="285750" indent="-285750">
              <a:buFont typeface="Arial" panose="020B0604020202020204" pitchFamily="34" charset="0"/>
              <a:buChar char="•"/>
            </a:pPr>
            <a:r>
              <a:rPr lang="es-ES_tradnl" sz="1200" dirty="0" smtClean="0"/>
              <a:t>Calidad y eficacia contrastada </a:t>
            </a:r>
          </a:p>
          <a:p>
            <a:pPr marL="285750" indent="-285750">
              <a:buFont typeface="Arial" panose="020B0604020202020204" pitchFamily="34" charset="0"/>
              <a:buChar char="•"/>
            </a:pPr>
            <a:r>
              <a:rPr lang="es-ES_tradnl" sz="1200" dirty="0" smtClean="0"/>
              <a:t>Procesos basados en mejora continua</a:t>
            </a:r>
          </a:p>
          <a:p>
            <a:pPr marL="285750" indent="-285750">
              <a:buFont typeface="Arial" panose="020B0604020202020204" pitchFamily="34" charset="0"/>
              <a:buChar char="•"/>
            </a:pPr>
            <a:r>
              <a:rPr lang="es-ES_tradnl" sz="1200" dirty="0" smtClean="0"/>
              <a:t>Relaciones de confianza y </a:t>
            </a:r>
            <a:r>
              <a:rPr lang="es-ES_tradnl" sz="1200" dirty="0" err="1" smtClean="0"/>
              <a:t>cocreación</a:t>
            </a:r>
            <a:r>
              <a:rPr lang="es-ES_tradnl" sz="1200" dirty="0" smtClean="0"/>
              <a:t> con el cliente</a:t>
            </a:r>
          </a:p>
          <a:p>
            <a:pPr marL="285750" indent="-285750">
              <a:buFont typeface="Arial" panose="020B0604020202020204" pitchFamily="34" charset="0"/>
              <a:buChar char="•"/>
            </a:pPr>
            <a:endParaRPr lang="es-ES_tradnl" sz="1200" dirty="0"/>
          </a:p>
        </p:txBody>
      </p:sp>
      <p:sp>
        <p:nvSpPr>
          <p:cNvPr id="11" name="CuadroTexto 10"/>
          <p:cNvSpPr txBox="1"/>
          <p:nvPr/>
        </p:nvSpPr>
        <p:spPr>
          <a:xfrm>
            <a:off x="-1" y="7741584"/>
            <a:ext cx="6479178" cy="853776"/>
          </a:xfrm>
          <a:prstGeom prst="rect">
            <a:avLst/>
          </a:prstGeom>
          <a:solidFill>
            <a:srgbClr val="B2ECE7"/>
          </a:solidFill>
          <a:ln>
            <a:noFill/>
          </a:ln>
        </p:spPr>
        <p:txBody>
          <a:bodyPr wrap="square" rtlCol="0">
            <a:spAutoFit/>
          </a:bodyPr>
          <a:lstStyle/>
          <a:p>
            <a:endParaRPr lang="es-ES_tradnl" dirty="0"/>
          </a:p>
        </p:txBody>
      </p:sp>
      <p:sp>
        <p:nvSpPr>
          <p:cNvPr id="12" name="CuadroTexto 11"/>
          <p:cNvSpPr txBox="1"/>
          <p:nvPr/>
        </p:nvSpPr>
        <p:spPr>
          <a:xfrm>
            <a:off x="139335" y="7735779"/>
            <a:ext cx="5277396" cy="1015663"/>
          </a:xfrm>
          <a:prstGeom prst="rect">
            <a:avLst/>
          </a:prstGeom>
          <a:noFill/>
        </p:spPr>
        <p:txBody>
          <a:bodyPr wrap="square" rtlCol="0">
            <a:spAutoFit/>
          </a:bodyPr>
          <a:lstStyle/>
          <a:p>
            <a:r>
              <a:rPr lang="es-ES_tradnl" sz="1200" dirty="0" smtClean="0"/>
              <a:t>Una dilatada experiencia en poner al servicio de los productores los mayores avances científicos en el campo de la nutrición. Alcanzamos con nuestros clientes el compromiso de socio tecnológico en nutrición que permite que Tecnología&amp; Vitaminas sea un referente en asesoramiento técnico y en la </a:t>
            </a:r>
            <a:r>
              <a:rPr lang="es-ES_tradnl" sz="1200" dirty="0" err="1" smtClean="0"/>
              <a:t>ofeta</a:t>
            </a:r>
            <a:r>
              <a:rPr lang="es-ES_tradnl" sz="1200" dirty="0" smtClean="0"/>
              <a:t> de productos de calidad para la Nutrición Animal.</a:t>
            </a:r>
            <a:endParaRPr lang="es-ES_tradnl" sz="1200" dirty="0"/>
          </a:p>
        </p:txBody>
      </p:sp>
      <p:sp>
        <p:nvSpPr>
          <p:cNvPr id="14" name="Rectángulo redondeado 13"/>
          <p:cNvSpPr/>
          <p:nvPr/>
        </p:nvSpPr>
        <p:spPr>
          <a:xfrm>
            <a:off x="3974096" y="4523935"/>
            <a:ext cx="2705378" cy="2057286"/>
          </a:xfrm>
          <a:prstGeom prst="roundRect">
            <a:avLst/>
          </a:prstGeom>
          <a:solidFill>
            <a:srgbClr val="E5F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s-ES_tradnl"/>
          </a:p>
        </p:txBody>
      </p:sp>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1191" y="2349975"/>
            <a:ext cx="1306286" cy="1306286"/>
          </a:xfrm>
          <a:prstGeom prst="rect">
            <a:avLst/>
          </a:prstGeom>
          <a:ln>
            <a:noFill/>
          </a:ln>
          <a:effectLst>
            <a:outerShdw blurRad="190500" algn="tl" rotWithShape="0">
              <a:srgbClr val="000000">
                <a:alpha val="70000"/>
              </a:srgbClr>
            </a:outerShdw>
          </a:effectLst>
        </p:spPr>
      </p:pic>
      <p:sp>
        <p:nvSpPr>
          <p:cNvPr id="15" name="CuadroTexto 14"/>
          <p:cNvSpPr txBox="1"/>
          <p:nvPr/>
        </p:nvSpPr>
        <p:spPr>
          <a:xfrm>
            <a:off x="4724401" y="3733866"/>
            <a:ext cx="2346086" cy="307777"/>
          </a:xfrm>
          <a:prstGeom prst="rect">
            <a:avLst/>
          </a:prstGeom>
          <a:solidFill>
            <a:schemeClr val="bg1"/>
          </a:solidFill>
          <a:ln>
            <a:solidFill>
              <a:schemeClr val="bg1"/>
            </a:solidFill>
          </a:ln>
        </p:spPr>
        <p:txBody>
          <a:bodyPr wrap="square" rtlCol="0">
            <a:spAutoFit/>
          </a:bodyPr>
          <a:lstStyle/>
          <a:p>
            <a:r>
              <a:rPr lang="es-ES_tradnl" sz="1400" b="1" dirty="0" smtClean="0">
                <a:effectLst>
                  <a:outerShdw blurRad="38100" dist="38100" dir="2700000" algn="tl">
                    <a:srgbClr val="000000">
                      <a:alpha val="43137"/>
                    </a:srgbClr>
                  </a:outerShdw>
                </a:effectLst>
              </a:rPr>
              <a:t>Germán Fernández Cano</a:t>
            </a:r>
            <a:endParaRPr lang="es-ES_tradnl" sz="1400" b="1" dirty="0">
              <a:effectLst>
                <a:outerShdw blurRad="38100" dist="38100" dir="2700000" algn="tl">
                  <a:srgbClr val="000000">
                    <a:alpha val="43137"/>
                  </a:srgbClr>
                </a:outerShdw>
              </a:effectLst>
            </a:endParaRPr>
          </a:p>
        </p:txBody>
      </p:sp>
      <p:sp>
        <p:nvSpPr>
          <p:cNvPr id="18" name="Rectángulo 17"/>
          <p:cNvSpPr/>
          <p:nvPr/>
        </p:nvSpPr>
        <p:spPr>
          <a:xfrm>
            <a:off x="4593303" y="6584067"/>
            <a:ext cx="2311230" cy="306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400" b="1" dirty="0" err="1" smtClean="0">
                <a:solidFill>
                  <a:schemeClr val="accent1"/>
                </a:solidFill>
              </a:rPr>
              <a:t>Corporate</a:t>
            </a:r>
            <a:r>
              <a:rPr lang="es-ES_tradnl" sz="1400" b="1" dirty="0" smtClean="0">
                <a:solidFill>
                  <a:schemeClr val="accent1"/>
                </a:solidFill>
              </a:rPr>
              <a:t> </a:t>
            </a:r>
            <a:r>
              <a:rPr lang="es-ES_tradnl" sz="1400" b="1" dirty="0" err="1" smtClean="0">
                <a:solidFill>
                  <a:schemeClr val="accent1"/>
                </a:solidFill>
              </a:rPr>
              <a:t>business</a:t>
            </a:r>
            <a:r>
              <a:rPr lang="es-ES_tradnl" sz="1400" b="1" dirty="0" smtClean="0">
                <a:solidFill>
                  <a:schemeClr val="accent1"/>
                </a:solidFill>
              </a:rPr>
              <a:t> </a:t>
            </a:r>
            <a:r>
              <a:rPr lang="es-ES_tradnl" sz="1400" b="1" dirty="0" err="1" smtClean="0">
                <a:solidFill>
                  <a:schemeClr val="accent1"/>
                </a:solidFill>
              </a:rPr>
              <a:t>development</a:t>
            </a:r>
            <a:r>
              <a:rPr lang="es-ES_tradnl" sz="1400" b="1" dirty="0" smtClean="0">
                <a:solidFill>
                  <a:schemeClr val="accent1"/>
                </a:solidFill>
              </a:rPr>
              <a:t> manager &amp; </a:t>
            </a:r>
            <a:r>
              <a:rPr lang="es-ES_tradnl" sz="1400" b="1" dirty="0" err="1" smtClean="0">
                <a:solidFill>
                  <a:schemeClr val="accent1"/>
                </a:solidFill>
              </a:rPr>
              <a:t>Europe</a:t>
            </a:r>
            <a:r>
              <a:rPr lang="es-ES_tradnl" sz="1400" b="1" dirty="0" smtClean="0">
                <a:solidFill>
                  <a:schemeClr val="accent1"/>
                </a:solidFill>
              </a:rPr>
              <a:t> </a:t>
            </a:r>
            <a:r>
              <a:rPr lang="es-ES_tradnl" sz="1400" b="1" dirty="0" err="1" smtClean="0">
                <a:solidFill>
                  <a:schemeClr val="accent1"/>
                </a:solidFill>
              </a:rPr>
              <a:t>area</a:t>
            </a:r>
            <a:r>
              <a:rPr lang="es-ES_tradnl" sz="1400" b="1" dirty="0" smtClean="0">
                <a:solidFill>
                  <a:schemeClr val="accent1"/>
                </a:solidFill>
              </a:rPr>
              <a:t> manager</a:t>
            </a:r>
            <a:endParaRPr lang="es-ES_tradnl" sz="1400" b="1" dirty="0">
              <a:solidFill>
                <a:schemeClr val="accent1"/>
              </a:solidFill>
            </a:endParaRPr>
          </a:p>
        </p:txBody>
      </p:sp>
      <p:sp>
        <p:nvSpPr>
          <p:cNvPr id="19" name="Rectángulo 18"/>
          <p:cNvSpPr/>
          <p:nvPr/>
        </p:nvSpPr>
        <p:spPr>
          <a:xfrm>
            <a:off x="4316591" y="6239998"/>
            <a:ext cx="2020388" cy="195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smtClean="0">
                <a:solidFill>
                  <a:schemeClr val="tx1"/>
                </a:solidFill>
              </a:rPr>
              <a:t>Pilar Martínez García</a:t>
            </a:r>
            <a:endParaRPr lang="es-ES_tradnl" sz="1400" b="1" dirty="0">
              <a:solidFill>
                <a:schemeClr val="tx1"/>
              </a:solidFill>
            </a:endParaRPr>
          </a:p>
        </p:txBody>
      </p:sp>
      <p:sp>
        <p:nvSpPr>
          <p:cNvPr id="20" name="CuadroTexto 19"/>
          <p:cNvSpPr txBox="1"/>
          <p:nvPr/>
        </p:nvSpPr>
        <p:spPr>
          <a:xfrm>
            <a:off x="4544829" y="6916927"/>
            <a:ext cx="2214282" cy="646331"/>
          </a:xfrm>
          <a:prstGeom prst="rect">
            <a:avLst/>
          </a:prstGeom>
          <a:noFill/>
        </p:spPr>
        <p:txBody>
          <a:bodyPr wrap="square" rtlCol="0">
            <a:spAutoFit/>
          </a:bodyPr>
          <a:lstStyle/>
          <a:p>
            <a:endParaRPr lang="es-ES_tradnl" sz="1200" dirty="0" smtClean="0"/>
          </a:p>
          <a:p>
            <a:pPr marL="171450" indent="-171450">
              <a:buFont typeface="Arial" panose="020B0604020202020204" pitchFamily="34" charset="0"/>
              <a:buChar char="•"/>
            </a:pPr>
            <a:r>
              <a:rPr lang="es-ES_tradnl" sz="1200" dirty="0" smtClean="0"/>
              <a:t>Máster MBA, IE (2018)</a:t>
            </a:r>
          </a:p>
          <a:p>
            <a:pPr marL="171450" indent="-171450">
              <a:buFont typeface="Arial" panose="020B0604020202020204" pitchFamily="34" charset="0"/>
              <a:buChar char="•"/>
            </a:pPr>
            <a:r>
              <a:rPr lang="es-ES_tradnl" sz="1200" dirty="0" smtClean="0"/>
              <a:t>Lda. Veterinaria (UCM, 2012))</a:t>
            </a:r>
            <a:endParaRPr lang="es-ES_tradnl" sz="1200" dirty="0"/>
          </a:p>
        </p:txBody>
      </p:sp>
      <p:sp>
        <p:nvSpPr>
          <p:cNvPr id="21" name="CuadroTexto 20"/>
          <p:cNvSpPr txBox="1"/>
          <p:nvPr/>
        </p:nvSpPr>
        <p:spPr>
          <a:xfrm>
            <a:off x="4049806" y="4090164"/>
            <a:ext cx="2346086" cy="307777"/>
          </a:xfrm>
          <a:prstGeom prst="rect">
            <a:avLst/>
          </a:prstGeom>
          <a:solidFill>
            <a:schemeClr val="bg1"/>
          </a:solidFill>
          <a:ln>
            <a:solidFill>
              <a:schemeClr val="bg1"/>
            </a:solidFill>
          </a:ln>
        </p:spPr>
        <p:txBody>
          <a:bodyPr wrap="square" rtlCol="0">
            <a:spAutoFit/>
          </a:bodyPr>
          <a:lstStyle/>
          <a:p>
            <a:endParaRPr lang="es-ES_tradnl" sz="1400" b="1" dirty="0">
              <a:effectLst>
                <a:outerShdw blurRad="38100" dist="38100" dir="2700000" algn="tl">
                  <a:srgbClr val="000000">
                    <a:alpha val="43137"/>
                  </a:srgbClr>
                </a:outerShdw>
              </a:effectLst>
            </a:endParaRPr>
          </a:p>
        </p:txBody>
      </p:sp>
      <p:sp>
        <p:nvSpPr>
          <p:cNvPr id="16" name="CuadroTexto 15"/>
          <p:cNvSpPr txBox="1"/>
          <p:nvPr/>
        </p:nvSpPr>
        <p:spPr>
          <a:xfrm>
            <a:off x="4671316" y="4292349"/>
            <a:ext cx="2214282" cy="1200329"/>
          </a:xfrm>
          <a:prstGeom prst="rect">
            <a:avLst/>
          </a:prstGeom>
          <a:noFill/>
        </p:spPr>
        <p:txBody>
          <a:bodyPr wrap="square" rtlCol="0">
            <a:spAutoFit/>
          </a:bodyPr>
          <a:lstStyle/>
          <a:p>
            <a:pPr marL="171450" indent="-171450">
              <a:buFont typeface="Arial" panose="020B0604020202020204" pitchFamily="34" charset="0"/>
              <a:buChar char="•"/>
            </a:pPr>
            <a:r>
              <a:rPr lang="es-ES_tradnl" sz="1200" dirty="0" smtClean="0"/>
              <a:t>Máster gestión avanzada, Deusto (1997)</a:t>
            </a:r>
          </a:p>
          <a:p>
            <a:pPr marL="171450" indent="-171450">
              <a:buFont typeface="Arial" panose="020B0604020202020204" pitchFamily="34" charset="0"/>
              <a:buChar char="•"/>
            </a:pPr>
            <a:r>
              <a:rPr lang="es-ES_tradnl" sz="1200" dirty="0" smtClean="0"/>
              <a:t>Máster INSIDE, MBA. Deusto (1992)</a:t>
            </a:r>
          </a:p>
          <a:p>
            <a:pPr marL="171450" indent="-171450">
              <a:buFont typeface="Arial" panose="020B0604020202020204" pitchFamily="34" charset="0"/>
              <a:buChar char="•"/>
            </a:pPr>
            <a:r>
              <a:rPr lang="es-ES_tradnl" sz="1200" dirty="0" smtClean="0"/>
              <a:t>Ldo. Veterinario ( Univ. Zaragoza)</a:t>
            </a:r>
            <a:endParaRPr lang="es-ES_tradnl" sz="1200" dirty="0"/>
          </a:p>
        </p:txBody>
      </p:sp>
      <p:sp>
        <p:nvSpPr>
          <p:cNvPr id="17" name="Rectángulo 16"/>
          <p:cNvSpPr/>
          <p:nvPr/>
        </p:nvSpPr>
        <p:spPr>
          <a:xfrm>
            <a:off x="4090041" y="4119248"/>
            <a:ext cx="2020388" cy="195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smtClean="0">
                <a:solidFill>
                  <a:schemeClr val="accent1"/>
                </a:solidFill>
              </a:rPr>
              <a:t>Director ejecutivo</a:t>
            </a:r>
            <a:endParaRPr lang="es-ES_tradnl" sz="1400" b="1" dirty="0">
              <a:solidFill>
                <a:schemeClr val="accent1"/>
              </a:solidFill>
            </a:endParaRPr>
          </a:p>
        </p:txBody>
      </p:sp>
    </p:spTree>
    <p:extLst>
      <p:ext uri="{BB962C8B-B14F-4D97-AF65-F5344CB8AC3E}">
        <p14:creationId xmlns:p14="http://schemas.microsoft.com/office/powerpoint/2010/main" val="269082461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TotalTime>
  <Words>200</Words>
  <Application>Microsoft Office PowerPoint</Application>
  <PresentationFormat>A4 (210 x 297 mm)</PresentationFormat>
  <Paragraphs>17</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PMartinez</dc:creator>
  <cp:lastModifiedBy>Raquel</cp:lastModifiedBy>
  <cp:revision>7</cp:revision>
  <dcterms:created xsi:type="dcterms:W3CDTF">2018-07-16T07:20:59Z</dcterms:created>
  <dcterms:modified xsi:type="dcterms:W3CDTF">2018-10-01T09:19:02Z</dcterms:modified>
</cp:coreProperties>
</file>